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diagrams/drawing3.xml" ContentType="application/vnd.ms-office.drawingml.diagramDrawing+xml"/>
  <Override PartName="/ppt/tags/tag12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diagrams/layout3.xml" ContentType="application/vnd.openxmlformats-officedocument.drawingml.diagramLayout+xml"/>
  <Override PartName="/ppt/notesSlides/notesSlide21.xml" ContentType="application/vnd.openxmlformats-officedocument.presentationml.notesSlide+xml"/>
  <Override PartName="/ppt/tags/tag129.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notesSlides/notesSlide19.xml" ContentType="application/vnd.openxmlformats-officedocument.presentationml.notesSlide+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tags/tag115.xml" ContentType="application/vnd.openxmlformats-officedocument.presentationml.tags+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diagrams/quickStyle2.xml" ContentType="application/vnd.openxmlformats-officedocument.drawingml.diagramStyle+xml"/>
  <Override PartName="/ppt/tags/tag111.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105.xml" ContentType="application/vnd.openxmlformats-officedocument.presentationml.tags+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Default Extension="wdp" ContentType="image/vnd.ms-photo"/>
  <Override PartName="/ppt/notesSlides/notesSlide8.xml" ContentType="application/vnd.openxmlformats-officedocument.presentationml.notesSlide+xml"/>
  <Override PartName="/ppt/tags/tag53.xml" ContentType="application/vnd.openxmlformats-officedocument.presentationml.tags+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 id="2147483712" r:id="rId5"/>
  </p:sldMasterIdLst>
  <p:notesMasterIdLst>
    <p:notesMasterId r:id="rId46"/>
  </p:notesMasterIdLst>
  <p:sldIdLst>
    <p:sldId id="300"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287" r:id="rId33"/>
    <p:sldId id="288" r:id="rId34"/>
    <p:sldId id="289" r:id="rId35"/>
    <p:sldId id="290" r:id="rId36"/>
    <p:sldId id="291" r:id="rId37"/>
    <p:sldId id="292" r:id="rId38"/>
    <p:sldId id="294" r:id="rId39"/>
    <p:sldId id="296" r:id="rId40"/>
    <p:sldId id="298" r:id="rId41"/>
    <p:sldId id="297" r:id="rId42"/>
    <p:sldId id="299" r:id="rId43"/>
    <p:sldId id="283" r:id="rId44"/>
    <p:sldId id="28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292" autoAdjust="0"/>
  </p:normalViewPr>
  <p:slideViewPr>
    <p:cSldViewPr snapToGrid="0" snapToObjects="1">
      <p:cViewPr varScale="1">
        <p:scale>
          <a:sx n="118" d="100"/>
          <a:sy n="118" d="100"/>
        </p:scale>
        <p:origin x="-1440"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3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F05BB-118F-5D4B-9A6B-C833C97CF86D}" type="doc">
      <dgm:prSet loTypeId="urn:microsoft.com/office/officeart/2005/8/layout/process1" loCatId="" qsTypeId="urn:microsoft.com/office/officeart/2005/8/quickstyle/simple2" qsCatId="simple" csTypeId="urn:microsoft.com/office/officeart/2005/8/colors/accent1_2" csCatId="accent1" phldr="1"/>
      <dgm:spPr/>
    </dgm:pt>
    <dgm:pt modelId="{6994CA1D-991E-D84F-8D42-68608F9ACFC8}">
      <dgm:prSet phldrT="[Texte]" custT="1"/>
      <dgm:spPr/>
      <dgm:t>
        <a:bodyPr/>
        <a:lstStyle/>
        <a:p>
          <a:r>
            <a:rPr lang="fr-FR" sz="2800" dirty="0" smtClean="0">
              <a:effectLst>
                <a:outerShdw blurRad="50800" dist="38100" dir="2700000" algn="tl" rotWithShape="0">
                  <a:srgbClr val="000000">
                    <a:alpha val="43000"/>
                  </a:srgbClr>
                </a:outerShdw>
              </a:effectLst>
              <a:latin typeface="Arial"/>
              <a:cs typeface="Arial"/>
            </a:rPr>
            <a:t>Penser à vos intérêts</a:t>
          </a:r>
          <a:endParaRPr lang="fr-FR" sz="2800" dirty="0">
            <a:effectLst>
              <a:outerShdw blurRad="50800" dist="38100" dir="2700000" algn="tl" rotWithShape="0">
                <a:srgbClr val="000000">
                  <a:alpha val="43000"/>
                </a:srgbClr>
              </a:outerShdw>
            </a:effectLst>
            <a:latin typeface="Arial"/>
            <a:cs typeface="Arial"/>
          </a:endParaRPr>
        </a:p>
      </dgm:t>
    </dgm:pt>
    <dgm:pt modelId="{28748660-394B-C840-A58C-1B07C1504FCB}" type="parTrans" cxnId="{2F396DDF-CD9C-E346-99DB-B9AFDA1AAE55}">
      <dgm:prSet/>
      <dgm:spPr/>
      <dgm:t>
        <a:bodyPr/>
        <a:lstStyle/>
        <a:p>
          <a:endParaRPr lang="fr-FR" sz="1600"/>
        </a:p>
      </dgm:t>
    </dgm:pt>
    <dgm:pt modelId="{EF487954-78DB-2843-8168-25D0A59F4B79}" type="sibTrans" cxnId="{2F396DDF-CD9C-E346-99DB-B9AFDA1AAE55}">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2000" dirty="0" smtClean="0">
              <a:latin typeface="Arial"/>
              <a:cs typeface="Arial"/>
            </a:rPr>
            <a:t>1</a:t>
          </a:r>
          <a:endParaRPr lang="fr-FR" sz="2000" dirty="0">
            <a:latin typeface="Arial"/>
            <a:cs typeface="Arial"/>
          </a:endParaRPr>
        </a:p>
      </dgm:t>
    </dgm:pt>
    <dgm:pt modelId="{CC416DC1-73C1-3443-BA32-34A2BFDFBCDD}">
      <dgm:prSet phldrT="[Texte]" custT="1"/>
      <dgm:spPr/>
      <dgm:t>
        <a:bodyPr/>
        <a:lstStyle/>
        <a:p>
          <a:r>
            <a:rPr lang="fr-FR" sz="2800" dirty="0" smtClean="0">
              <a:effectLst>
                <a:outerShdw blurRad="50800" dist="38100" dir="2700000" algn="tl" rotWithShape="0">
                  <a:srgbClr val="000000">
                    <a:alpha val="43000"/>
                  </a:srgbClr>
                </a:outerShdw>
              </a:effectLst>
              <a:latin typeface="Arial"/>
              <a:cs typeface="Arial"/>
            </a:rPr>
            <a:t>Penser à vos responsabilités</a:t>
          </a:r>
          <a:endParaRPr lang="fr-FR" sz="2800" dirty="0">
            <a:effectLst>
              <a:outerShdw blurRad="50800" dist="38100" dir="2700000" algn="tl" rotWithShape="0">
                <a:srgbClr val="000000">
                  <a:alpha val="43000"/>
                </a:srgbClr>
              </a:outerShdw>
            </a:effectLst>
            <a:latin typeface="Arial"/>
            <a:cs typeface="Arial"/>
          </a:endParaRPr>
        </a:p>
      </dgm:t>
    </dgm:pt>
    <dgm:pt modelId="{A16F2FAF-41A5-FD48-8912-C2D07B45C14E}" type="parTrans" cxnId="{B7DF9CC2-5C1A-EA4F-8A4F-289730457EE0}">
      <dgm:prSet/>
      <dgm:spPr/>
      <dgm:t>
        <a:bodyPr/>
        <a:lstStyle/>
        <a:p>
          <a:endParaRPr lang="fr-FR" sz="1600"/>
        </a:p>
      </dgm:t>
    </dgm:pt>
    <dgm:pt modelId="{D5319FC7-59B0-5645-A510-E456A84CE77F}" type="sibTrans" cxnId="{B7DF9CC2-5C1A-EA4F-8A4F-289730457EE0}">
      <dgm:prSet/>
      <dgm:spPr/>
      <dgm:t>
        <a:bodyPr/>
        <a:lstStyle/>
        <a:p>
          <a:endParaRPr lang="fr-FR" sz="1600"/>
        </a:p>
      </dgm:t>
    </dgm:pt>
    <dgm:pt modelId="{A986429E-D8C2-DF43-94DA-D5A0A2D1A0CE}" type="pres">
      <dgm:prSet presAssocID="{45DF05BB-118F-5D4B-9A6B-C833C97CF86D}" presName="Name0" presStyleCnt="0">
        <dgm:presLayoutVars>
          <dgm:dir/>
          <dgm:resizeHandles val="exact"/>
        </dgm:presLayoutVars>
      </dgm:prSet>
      <dgm:spPr/>
    </dgm:pt>
    <dgm:pt modelId="{4CB0F696-A71C-0445-8760-2994E5C0B7FB}" type="pres">
      <dgm:prSet presAssocID="{6994CA1D-991E-D84F-8D42-68608F9ACFC8}" presName="node" presStyleLbl="node1" presStyleIdx="0" presStyleCnt="2">
        <dgm:presLayoutVars>
          <dgm:bulletEnabled val="1"/>
        </dgm:presLayoutVars>
      </dgm:prSet>
      <dgm:spPr/>
      <dgm:t>
        <a:bodyPr/>
        <a:lstStyle/>
        <a:p>
          <a:endParaRPr lang="fr-FR"/>
        </a:p>
      </dgm:t>
    </dgm:pt>
    <dgm:pt modelId="{9C7D965A-8B06-8248-8296-40AC9CD6D16D}" type="pres">
      <dgm:prSet presAssocID="{EF487954-78DB-2843-8168-25D0A59F4B79}" presName="sibTrans" presStyleLbl="sibTrans2D1" presStyleIdx="0" presStyleCnt="1" custScaleX="97327" custScaleY="77847" custLinFactNeighborX="20055" custLinFactNeighborY="-44513"/>
      <dgm:spPr/>
      <dgm:t>
        <a:bodyPr/>
        <a:lstStyle/>
        <a:p>
          <a:endParaRPr lang="fr-FR"/>
        </a:p>
      </dgm:t>
    </dgm:pt>
    <dgm:pt modelId="{FA7A1180-4554-674A-9432-D8D2FB313BB8}" type="pres">
      <dgm:prSet presAssocID="{EF487954-78DB-2843-8168-25D0A59F4B79}" presName="connectorText" presStyleLbl="sibTrans2D1" presStyleIdx="0" presStyleCnt="1"/>
      <dgm:spPr/>
      <dgm:t>
        <a:bodyPr/>
        <a:lstStyle/>
        <a:p>
          <a:endParaRPr lang="fr-FR"/>
        </a:p>
      </dgm:t>
    </dgm:pt>
    <dgm:pt modelId="{7016E2EC-AAC0-5140-B7E6-A75A36A5B07E}" type="pres">
      <dgm:prSet presAssocID="{CC416DC1-73C1-3443-BA32-34A2BFDFBCDD}" presName="node" presStyleLbl="node1" presStyleIdx="1" presStyleCnt="2">
        <dgm:presLayoutVars>
          <dgm:bulletEnabled val="1"/>
        </dgm:presLayoutVars>
      </dgm:prSet>
      <dgm:spPr/>
      <dgm:t>
        <a:bodyPr/>
        <a:lstStyle/>
        <a:p>
          <a:endParaRPr lang="fr-FR"/>
        </a:p>
      </dgm:t>
    </dgm:pt>
  </dgm:ptLst>
  <dgm:cxnLst>
    <dgm:cxn modelId="{98DB32DA-EAE8-3243-B0A9-C6D96CF426AE}" type="presOf" srcId="{45DF05BB-118F-5D4B-9A6B-C833C97CF86D}" destId="{A986429E-D8C2-DF43-94DA-D5A0A2D1A0CE}" srcOrd="0" destOrd="0" presId="urn:microsoft.com/office/officeart/2005/8/layout/process1"/>
    <dgm:cxn modelId="{B502E27C-5474-EB49-A78F-251D4E15B51B}" type="presOf" srcId="{EF487954-78DB-2843-8168-25D0A59F4B79}" destId="{FA7A1180-4554-674A-9432-D8D2FB313BB8}" srcOrd="1" destOrd="0" presId="urn:microsoft.com/office/officeart/2005/8/layout/process1"/>
    <dgm:cxn modelId="{572E6348-3F48-8C48-A074-1E4DE6A7EADA}" type="presOf" srcId="{6994CA1D-991E-D84F-8D42-68608F9ACFC8}" destId="{4CB0F696-A71C-0445-8760-2994E5C0B7FB}" srcOrd="0" destOrd="0" presId="urn:microsoft.com/office/officeart/2005/8/layout/process1"/>
    <dgm:cxn modelId="{93633644-5A20-564D-BBA7-6571A4094C7A}" type="presOf" srcId="{EF487954-78DB-2843-8168-25D0A59F4B79}" destId="{9C7D965A-8B06-8248-8296-40AC9CD6D16D}" srcOrd="0" destOrd="0" presId="urn:microsoft.com/office/officeart/2005/8/layout/process1"/>
    <dgm:cxn modelId="{2F396DDF-CD9C-E346-99DB-B9AFDA1AAE55}" srcId="{45DF05BB-118F-5D4B-9A6B-C833C97CF86D}" destId="{6994CA1D-991E-D84F-8D42-68608F9ACFC8}" srcOrd="0" destOrd="0" parTransId="{28748660-394B-C840-A58C-1B07C1504FCB}" sibTransId="{EF487954-78DB-2843-8168-25D0A59F4B79}"/>
    <dgm:cxn modelId="{B7DF9CC2-5C1A-EA4F-8A4F-289730457EE0}" srcId="{45DF05BB-118F-5D4B-9A6B-C833C97CF86D}" destId="{CC416DC1-73C1-3443-BA32-34A2BFDFBCDD}" srcOrd="1" destOrd="0" parTransId="{A16F2FAF-41A5-FD48-8912-C2D07B45C14E}" sibTransId="{D5319FC7-59B0-5645-A510-E456A84CE77F}"/>
    <dgm:cxn modelId="{D2136F22-C88B-F54F-998F-93C48D20D8F2}" type="presOf" srcId="{CC416DC1-73C1-3443-BA32-34A2BFDFBCDD}" destId="{7016E2EC-AAC0-5140-B7E6-A75A36A5B07E}" srcOrd="0" destOrd="0" presId="urn:microsoft.com/office/officeart/2005/8/layout/process1"/>
    <dgm:cxn modelId="{E4387C33-B8BA-7943-AA31-55A3F1674113}" type="presParOf" srcId="{A986429E-D8C2-DF43-94DA-D5A0A2D1A0CE}" destId="{4CB0F696-A71C-0445-8760-2994E5C0B7FB}" srcOrd="0" destOrd="0" presId="urn:microsoft.com/office/officeart/2005/8/layout/process1"/>
    <dgm:cxn modelId="{4E031EDF-14FD-9F43-B5BB-20132C1BA466}" type="presParOf" srcId="{A986429E-D8C2-DF43-94DA-D5A0A2D1A0CE}" destId="{9C7D965A-8B06-8248-8296-40AC9CD6D16D}" srcOrd="1" destOrd="0" presId="urn:microsoft.com/office/officeart/2005/8/layout/process1"/>
    <dgm:cxn modelId="{26EF983E-8789-6442-AE50-FBA33AD05559}" type="presParOf" srcId="{9C7D965A-8B06-8248-8296-40AC9CD6D16D}" destId="{FA7A1180-4554-674A-9432-D8D2FB313BB8}" srcOrd="0" destOrd="0" presId="urn:microsoft.com/office/officeart/2005/8/layout/process1"/>
    <dgm:cxn modelId="{FD190E5E-5C2B-7741-80FA-ABB87DECF3AC}" type="presParOf" srcId="{A986429E-D8C2-DF43-94DA-D5A0A2D1A0CE}" destId="{7016E2EC-AAC0-5140-B7E6-A75A36A5B07E}" srcOrd="2"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9D191-98E9-9D4C-8875-01744CFF519D}" type="doc">
      <dgm:prSet loTypeId="urn:microsoft.com/office/officeart/2005/8/layout/hProcess9" loCatId="" qsTypeId="urn:microsoft.com/office/officeart/2005/8/quickstyle/simple2" qsCatId="simple" csTypeId="urn:microsoft.com/office/officeart/2005/8/colors/accent0_3" csCatId="mainScheme" phldr="1"/>
      <dgm:spPr/>
      <dgm:t>
        <a:bodyPr/>
        <a:lstStyle/>
        <a:p>
          <a:endParaRPr lang="fr-CA"/>
        </a:p>
      </dgm:t>
    </dgm:pt>
    <dgm:pt modelId="{E9312E1B-DD94-3B4B-BC8F-40E846630FEB}">
      <dgm:prSet phldrT="[Texte]" custT="1"/>
      <dgm:spPr/>
      <dgm:t>
        <a:bodyPr/>
        <a:lstStyle/>
        <a:p>
          <a:r>
            <a:rPr lang="fr-CA" sz="2000" dirty="0" smtClean="0">
              <a:effectLst/>
              <a:latin typeface="Arial"/>
              <a:cs typeface="Arial"/>
            </a:rPr>
            <a:t>Pré-identification</a:t>
          </a:r>
        </a:p>
        <a:p>
          <a:r>
            <a:rPr lang="fr-CA" sz="2000" dirty="0" smtClean="0">
              <a:solidFill>
                <a:srgbClr val="0000FF"/>
              </a:solidFill>
              <a:effectLst/>
              <a:latin typeface="Arial"/>
              <a:cs typeface="Arial"/>
            </a:rPr>
            <a:t>(module 2)</a:t>
          </a:r>
        </a:p>
      </dgm:t>
    </dgm:pt>
    <dgm:pt modelId="{06EAB773-915B-C94C-97CE-2DA16127C9B5}" type="parTrans" cxnId="{EA8F4C48-AE55-E74E-9433-F8DD8C897CD5}">
      <dgm:prSet/>
      <dgm:spPr/>
      <dgm:t>
        <a:bodyPr/>
        <a:lstStyle/>
        <a:p>
          <a:endParaRPr lang="fr-CA">
            <a:effectLst>
              <a:outerShdw blurRad="50800" dist="38100" dir="2700000" algn="tl" rotWithShape="0">
                <a:srgbClr val="000000">
                  <a:alpha val="43000"/>
                </a:srgbClr>
              </a:outerShdw>
            </a:effectLst>
            <a:latin typeface="Arial"/>
            <a:cs typeface="Arial"/>
          </a:endParaRPr>
        </a:p>
      </dgm:t>
    </dgm:pt>
    <dgm:pt modelId="{23FB33F6-72FE-CA41-980A-02B7BAFE5707}" type="sibTrans" cxnId="{EA8F4C48-AE55-E74E-9433-F8DD8C897CD5}">
      <dgm:prSet/>
      <dgm:spPr/>
      <dgm:t>
        <a:bodyPr/>
        <a:lstStyle/>
        <a:p>
          <a:endParaRPr lang="fr-CA">
            <a:effectLst>
              <a:outerShdw blurRad="50800" dist="38100" dir="2700000" algn="tl" rotWithShape="0">
                <a:srgbClr val="000000">
                  <a:alpha val="43000"/>
                </a:srgbClr>
              </a:outerShdw>
            </a:effectLst>
            <a:latin typeface="Arial"/>
            <a:cs typeface="Arial"/>
          </a:endParaRPr>
        </a:p>
      </dgm:t>
    </dgm:pt>
    <dgm:pt modelId="{E6D89F3D-852F-AC44-919B-45E06CE1B0BA}">
      <dgm:prSet phldrT="[Texte]"/>
      <dgm:spPr/>
      <dgm:t>
        <a:bodyPr/>
        <a:lstStyle/>
        <a:p>
          <a:r>
            <a:rPr lang="fr-CA" dirty="0" smtClean="0">
              <a:effectLst/>
              <a:latin typeface="Arial"/>
              <a:cs typeface="Arial"/>
            </a:rPr>
            <a:t>Gestion</a:t>
          </a:r>
          <a:endParaRPr lang="fr-CA" dirty="0">
            <a:effectLst/>
            <a:latin typeface="Arial"/>
            <a:cs typeface="Arial"/>
          </a:endParaRPr>
        </a:p>
      </dgm:t>
    </dgm:pt>
    <dgm:pt modelId="{8E6FAA1C-AD97-0D43-B929-5D3F964FD874}" type="parTrans" cxnId="{518495F1-691D-3C45-93AC-40BFC8468EF9}">
      <dgm:prSet/>
      <dgm:spPr/>
      <dgm:t>
        <a:bodyPr/>
        <a:lstStyle/>
        <a:p>
          <a:endParaRPr lang="fr-CA"/>
        </a:p>
      </dgm:t>
    </dgm:pt>
    <dgm:pt modelId="{7B126EB5-9CDB-6347-B5CF-3EF462172B07}" type="sibTrans" cxnId="{518495F1-691D-3C45-93AC-40BFC8468EF9}">
      <dgm:prSet/>
      <dgm:spPr/>
      <dgm:t>
        <a:bodyPr/>
        <a:lstStyle/>
        <a:p>
          <a:endParaRPr lang="fr-CA"/>
        </a:p>
      </dgm:t>
    </dgm:pt>
    <dgm:pt modelId="{82A737C1-7B1A-494E-B7B8-8083F818FE02}">
      <dgm:prSet phldrT="[Texte]" custT="1"/>
      <dgm:spPr/>
      <dgm:t>
        <a:bodyPr/>
        <a:lstStyle/>
        <a:p>
          <a:r>
            <a:rPr lang="fr-CA" sz="2000" dirty="0" smtClean="0">
              <a:effectLst/>
              <a:latin typeface="Arial"/>
              <a:cs typeface="Arial"/>
            </a:rPr>
            <a:t>Identification</a:t>
          </a:r>
          <a:endParaRPr lang="fr-CA" sz="2800" dirty="0" smtClean="0">
            <a:effectLst/>
            <a:latin typeface="Arial"/>
            <a:cs typeface="Arial"/>
          </a:endParaRPr>
        </a:p>
      </dgm:t>
    </dgm:pt>
    <dgm:pt modelId="{87E58DB9-8800-5240-B895-6E610B352A7C}" type="parTrans" cxnId="{5B3C87AE-80E8-7648-93C7-D7153FD0D91B}">
      <dgm:prSet/>
      <dgm:spPr/>
      <dgm:t>
        <a:bodyPr/>
        <a:lstStyle/>
        <a:p>
          <a:endParaRPr lang="fr-CA"/>
        </a:p>
      </dgm:t>
    </dgm:pt>
    <dgm:pt modelId="{3A1583D8-95BB-4D43-A989-D40ED19C26C5}" type="sibTrans" cxnId="{5B3C87AE-80E8-7648-93C7-D7153FD0D91B}">
      <dgm:prSet/>
      <dgm:spPr/>
      <dgm:t>
        <a:bodyPr/>
        <a:lstStyle/>
        <a:p>
          <a:endParaRPr lang="fr-CA"/>
        </a:p>
      </dgm:t>
    </dgm:pt>
    <dgm:pt modelId="{9FB45BFB-2E61-0344-9443-DDDAC7E0B896}">
      <dgm:prSet phldrT="[Texte]" custT="1"/>
      <dgm:spPr/>
      <dgm:t>
        <a:bodyPr/>
        <a:lstStyle/>
        <a:p>
          <a:r>
            <a:rPr lang="fr-CA" sz="2000" dirty="0" smtClean="0">
              <a:effectLst/>
              <a:latin typeface="Arial"/>
              <a:cs typeface="Arial"/>
            </a:rPr>
            <a:t>Évaluation</a:t>
          </a:r>
          <a:endParaRPr lang="fr-CA" sz="2800" dirty="0" smtClean="0">
            <a:effectLst/>
            <a:latin typeface="Arial"/>
            <a:cs typeface="Arial"/>
          </a:endParaRPr>
        </a:p>
      </dgm:t>
    </dgm:pt>
    <dgm:pt modelId="{700D2C23-D15F-1148-A474-3670CD405A89}" type="parTrans" cxnId="{262AD6D5-AB09-664F-AE8A-3ABAA1684F72}">
      <dgm:prSet/>
      <dgm:spPr/>
      <dgm:t>
        <a:bodyPr/>
        <a:lstStyle/>
        <a:p>
          <a:endParaRPr lang="fr-CA"/>
        </a:p>
      </dgm:t>
    </dgm:pt>
    <dgm:pt modelId="{DF44FE70-21CC-CF44-8722-C72B958D06EF}" type="sibTrans" cxnId="{262AD6D5-AB09-664F-AE8A-3ABAA1684F72}">
      <dgm:prSet/>
      <dgm:spPr/>
      <dgm:t>
        <a:bodyPr/>
        <a:lstStyle/>
        <a:p>
          <a:endParaRPr lang="fr-CA"/>
        </a:p>
      </dgm:t>
    </dgm:pt>
    <dgm:pt modelId="{BF5E49B8-8E8E-6D4F-8F91-535830AFD73C}" type="pres">
      <dgm:prSet presAssocID="{DC49D191-98E9-9D4C-8875-01744CFF519D}" presName="CompostProcess" presStyleCnt="0">
        <dgm:presLayoutVars>
          <dgm:dir/>
          <dgm:resizeHandles val="exact"/>
        </dgm:presLayoutVars>
      </dgm:prSet>
      <dgm:spPr/>
      <dgm:t>
        <a:bodyPr/>
        <a:lstStyle/>
        <a:p>
          <a:endParaRPr lang="fr-CA"/>
        </a:p>
      </dgm:t>
    </dgm:pt>
    <dgm:pt modelId="{1937D3DD-0672-4D43-9F91-22CA5E48BBCC}" type="pres">
      <dgm:prSet presAssocID="{DC49D191-98E9-9D4C-8875-01744CFF519D}" presName="arrow" presStyleLbl="bgShp" presStyleIdx="0" presStyleCnt="1" custLinFactNeighborX="2912"/>
      <dgm:spPr/>
      <dgm:t>
        <a:bodyPr/>
        <a:lstStyle/>
        <a:p>
          <a:endParaRPr lang="fr-CA"/>
        </a:p>
      </dgm:t>
    </dgm:pt>
    <dgm:pt modelId="{2AAE3F8F-130F-F14E-81CE-D23CF5ED9B0D}" type="pres">
      <dgm:prSet presAssocID="{DC49D191-98E9-9D4C-8875-01744CFF519D}" presName="linearProcess" presStyleCnt="0"/>
      <dgm:spPr/>
      <dgm:t>
        <a:bodyPr/>
        <a:lstStyle/>
        <a:p>
          <a:endParaRPr lang="fr-CA"/>
        </a:p>
      </dgm:t>
    </dgm:pt>
    <dgm:pt modelId="{4A077362-189E-2644-8AAF-09E0EFF91CCF}" type="pres">
      <dgm:prSet presAssocID="{E9312E1B-DD94-3B4B-BC8F-40E846630FEB}" presName="textNode" presStyleLbl="node1" presStyleIdx="0" presStyleCnt="4">
        <dgm:presLayoutVars>
          <dgm:bulletEnabled val="1"/>
        </dgm:presLayoutVars>
      </dgm:prSet>
      <dgm:spPr/>
      <dgm:t>
        <a:bodyPr/>
        <a:lstStyle/>
        <a:p>
          <a:endParaRPr lang="fr-CA"/>
        </a:p>
      </dgm:t>
    </dgm:pt>
    <dgm:pt modelId="{F924350C-A51B-D842-A0C9-0FD2F07BECFB}" type="pres">
      <dgm:prSet presAssocID="{23FB33F6-72FE-CA41-980A-02B7BAFE5707}" presName="sibTrans" presStyleCnt="0"/>
      <dgm:spPr/>
      <dgm:t>
        <a:bodyPr/>
        <a:lstStyle/>
        <a:p>
          <a:endParaRPr lang="fr-CA"/>
        </a:p>
      </dgm:t>
    </dgm:pt>
    <dgm:pt modelId="{D0F9C51D-0D04-304B-9BA7-57DCACBBE3FF}" type="pres">
      <dgm:prSet presAssocID="{82A737C1-7B1A-494E-B7B8-8083F818FE02}" presName="textNode" presStyleLbl="node1" presStyleIdx="1" presStyleCnt="4">
        <dgm:presLayoutVars>
          <dgm:bulletEnabled val="1"/>
        </dgm:presLayoutVars>
      </dgm:prSet>
      <dgm:spPr/>
      <dgm:t>
        <a:bodyPr/>
        <a:lstStyle/>
        <a:p>
          <a:endParaRPr lang="fr-CA"/>
        </a:p>
      </dgm:t>
    </dgm:pt>
    <dgm:pt modelId="{0FC7ABCB-49C9-AE49-A55A-BEBCC0180537}" type="pres">
      <dgm:prSet presAssocID="{3A1583D8-95BB-4D43-A989-D40ED19C26C5}" presName="sibTrans" presStyleCnt="0"/>
      <dgm:spPr/>
      <dgm:t>
        <a:bodyPr/>
        <a:lstStyle/>
        <a:p>
          <a:endParaRPr lang="fr-CA"/>
        </a:p>
      </dgm:t>
    </dgm:pt>
    <dgm:pt modelId="{BDE9A4C6-3974-B74D-B63D-EFAB0BD0A1D5}" type="pres">
      <dgm:prSet presAssocID="{9FB45BFB-2E61-0344-9443-DDDAC7E0B896}" presName="textNode" presStyleLbl="node1" presStyleIdx="2" presStyleCnt="4">
        <dgm:presLayoutVars>
          <dgm:bulletEnabled val="1"/>
        </dgm:presLayoutVars>
      </dgm:prSet>
      <dgm:spPr/>
      <dgm:t>
        <a:bodyPr/>
        <a:lstStyle/>
        <a:p>
          <a:endParaRPr lang="fr-CA"/>
        </a:p>
      </dgm:t>
    </dgm:pt>
    <dgm:pt modelId="{4E18CEDC-8DA1-264D-881D-F369F34AFE12}" type="pres">
      <dgm:prSet presAssocID="{DF44FE70-21CC-CF44-8722-C72B958D06EF}" presName="sibTrans" presStyleCnt="0"/>
      <dgm:spPr/>
      <dgm:t>
        <a:bodyPr/>
        <a:lstStyle/>
        <a:p>
          <a:endParaRPr lang="fr-CA"/>
        </a:p>
      </dgm:t>
    </dgm:pt>
    <dgm:pt modelId="{8305C099-3867-0541-AA09-AC415DB1916C}" type="pres">
      <dgm:prSet presAssocID="{E6D89F3D-852F-AC44-919B-45E06CE1B0BA}" presName="textNode" presStyleLbl="node1" presStyleIdx="3" presStyleCnt="4">
        <dgm:presLayoutVars>
          <dgm:bulletEnabled val="1"/>
        </dgm:presLayoutVars>
      </dgm:prSet>
      <dgm:spPr/>
      <dgm:t>
        <a:bodyPr/>
        <a:lstStyle/>
        <a:p>
          <a:endParaRPr lang="fr-CA"/>
        </a:p>
      </dgm:t>
    </dgm:pt>
  </dgm:ptLst>
  <dgm:cxnLst>
    <dgm:cxn modelId="{916DA864-5C37-F545-91D2-89BE1E5A48BF}" type="presOf" srcId="{E6D89F3D-852F-AC44-919B-45E06CE1B0BA}" destId="{8305C099-3867-0541-AA09-AC415DB1916C}" srcOrd="0" destOrd="0" presId="urn:microsoft.com/office/officeart/2005/8/layout/hProcess9"/>
    <dgm:cxn modelId="{AF9D9233-FCF5-7A44-9362-751FCCB15C9D}" type="presOf" srcId="{9FB45BFB-2E61-0344-9443-DDDAC7E0B896}" destId="{BDE9A4C6-3974-B74D-B63D-EFAB0BD0A1D5}" srcOrd="0" destOrd="0" presId="urn:microsoft.com/office/officeart/2005/8/layout/hProcess9"/>
    <dgm:cxn modelId="{262AD6D5-AB09-664F-AE8A-3ABAA1684F72}" srcId="{DC49D191-98E9-9D4C-8875-01744CFF519D}" destId="{9FB45BFB-2E61-0344-9443-DDDAC7E0B896}" srcOrd="2" destOrd="0" parTransId="{700D2C23-D15F-1148-A474-3670CD405A89}" sibTransId="{DF44FE70-21CC-CF44-8722-C72B958D06EF}"/>
    <dgm:cxn modelId="{5B3C87AE-80E8-7648-93C7-D7153FD0D91B}" srcId="{DC49D191-98E9-9D4C-8875-01744CFF519D}" destId="{82A737C1-7B1A-494E-B7B8-8083F818FE02}" srcOrd="1" destOrd="0" parTransId="{87E58DB9-8800-5240-B895-6E610B352A7C}" sibTransId="{3A1583D8-95BB-4D43-A989-D40ED19C26C5}"/>
    <dgm:cxn modelId="{518495F1-691D-3C45-93AC-40BFC8468EF9}" srcId="{DC49D191-98E9-9D4C-8875-01744CFF519D}" destId="{E6D89F3D-852F-AC44-919B-45E06CE1B0BA}" srcOrd="3" destOrd="0" parTransId="{8E6FAA1C-AD97-0D43-B929-5D3F964FD874}" sibTransId="{7B126EB5-9CDB-6347-B5CF-3EF462172B07}"/>
    <dgm:cxn modelId="{88C44466-ED13-144C-91E4-2B332A575154}" type="presOf" srcId="{E9312E1B-DD94-3B4B-BC8F-40E846630FEB}" destId="{4A077362-189E-2644-8AAF-09E0EFF91CCF}" srcOrd="0" destOrd="0" presId="urn:microsoft.com/office/officeart/2005/8/layout/hProcess9"/>
    <dgm:cxn modelId="{EA8F4C48-AE55-E74E-9433-F8DD8C897CD5}" srcId="{DC49D191-98E9-9D4C-8875-01744CFF519D}" destId="{E9312E1B-DD94-3B4B-BC8F-40E846630FEB}" srcOrd="0" destOrd="0" parTransId="{06EAB773-915B-C94C-97CE-2DA16127C9B5}" sibTransId="{23FB33F6-72FE-CA41-980A-02B7BAFE5707}"/>
    <dgm:cxn modelId="{B5295227-DBCD-3049-85C9-1FB9A2C3808F}" type="presOf" srcId="{DC49D191-98E9-9D4C-8875-01744CFF519D}" destId="{BF5E49B8-8E8E-6D4F-8F91-535830AFD73C}" srcOrd="0" destOrd="0" presId="urn:microsoft.com/office/officeart/2005/8/layout/hProcess9"/>
    <dgm:cxn modelId="{61FC5C66-219C-3C4C-BE4E-C026271AD068}" type="presOf" srcId="{82A737C1-7B1A-494E-B7B8-8083F818FE02}" destId="{D0F9C51D-0D04-304B-9BA7-57DCACBBE3FF}" srcOrd="0" destOrd="0" presId="urn:microsoft.com/office/officeart/2005/8/layout/hProcess9"/>
    <dgm:cxn modelId="{3AC36342-242C-2F44-86D8-902DFBAB426D}" type="presParOf" srcId="{BF5E49B8-8E8E-6D4F-8F91-535830AFD73C}" destId="{1937D3DD-0672-4D43-9F91-22CA5E48BBCC}" srcOrd="0" destOrd="0" presId="urn:microsoft.com/office/officeart/2005/8/layout/hProcess9"/>
    <dgm:cxn modelId="{2E7A8B4E-6EC7-E544-91CE-232EC3D0E568}" type="presParOf" srcId="{BF5E49B8-8E8E-6D4F-8F91-535830AFD73C}" destId="{2AAE3F8F-130F-F14E-81CE-D23CF5ED9B0D}" srcOrd="1" destOrd="0" presId="urn:microsoft.com/office/officeart/2005/8/layout/hProcess9"/>
    <dgm:cxn modelId="{7CB89B8B-258E-F748-A165-EC1FED7ED301}" type="presParOf" srcId="{2AAE3F8F-130F-F14E-81CE-D23CF5ED9B0D}" destId="{4A077362-189E-2644-8AAF-09E0EFF91CCF}" srcOrd="0" destOrd="0" presId="urn:microsoft.com/office/officeart/2005/8/layout/hProcess9"/>
    <dgm:cxn modelId="{91F8F120-099A-F74C-A457-D6C4F32B7A1A}" type="presParOf" srcId="{2AAE3F8F-130F-F14E-81CE-D23CF5ED9B0D}" destId="{F924350C-A51B-D842-A0C9-0FD2F07BECFB}" srcOrd="1" destOrd="0" presId="urn:microsoft.com/office/officeart/2005/8/layout/hProcess9"/>
    <dgm:cxn modelId="{0F6AB4C2-92B8-3A41-BF45-5E08AB63E5AF}" type="presParOf" srcId="{2AAE3F8F-130F-F14E-81CE-D23CF5ED9B0D}" destId="{D0F9C51D-0D04-304B-9BA7-57DCACBBE3FF}" srcOrd="2" destOrd="0" presId="urn:microsoft.com/office/officeart/2005/8/layout/hProcess9"/>
    <dgm:cxn modelId="{525816B4-E14B-8141-A554-0935497EBCBA}" type="presParOf" srcId="{2AAE3F8F-130F-F14E-81CE-D23CF5ED9B0D}" destId="{0FC7ABCB-49C9-AE49-A55A-BEBCC0180537}" srcOrd="3" destOrd="0" presId="urn:microsoft.com/office/officeart/2005/8/layout/hProcess9"/>
    <dgm:cxn modelId="{B2950ADE-4666-9744-921C-454A1FCE7220}" type="presParOf" srcId="{2AAE3F8F-130F-F14E-81CE-D23CF5ED9B0D}" destId="{BDE9A4C6-3974-B74D-B63D-EFAB0BD0A1D5}" srcOrd="4" destOrd="0" presId="urn:microsoft.com/office/officeart/2005/8/layout/hProcess9"/>
    <dgm:cxn modelId="{493A981E-DADD-0B48-97BB-AD5C2F221ABE}" type="presParOf" srcId="{2AAE3F8F-130F-F14E-81CE-D23CF5ED9B0D}" destId="{4E18CEDC-8DA1-264D-881D-F369F34AFE12}" srcOrd="5" destOrd="0" presId="urn:microsoft.com/office/officeart/2005/8/layout/hProcess9"/>
    <dgm:cxn modelId="{97E01D14-2D69-B145-A329-309E2D5DD7CE}" type="presParOf" srcId="{2AAE3F8F-130F-F14E-81CE-D23CF5ED9B0D}" destId="{8305C099-3867-0541-AA09-AC415DB1916C}"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DF5011-7315-B145-8584-6DC98ECC7A2B}"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fr-CA"/>
        </a:p>
      </dgm:t>
    </dgm:pt>
    <dgm:pt modelId="{F6EBE635-17BB-EC42-B1B9-362942F54327}">
      <dgm:prSet phldrT="[Texte]"/>
      <dgm:spPr/>
      <dgm:t>
        <a:bodyPr/>
        <a:lstStyle/>
        <a:p>
          <a:r>
            <a:rPr lang="fr-CA" dirty="0" smtClean="0">
              <a:effectLst>
                <a:outerShdw blurRad="50800" dist="38100" dir="2700000" algn="tl" rotWithShape="0">
                  <a:srgbClr val="000000">
                    <a:alpha val="43000"/>
                  </a:srgbClr>
                </a:outerShdw>
              </a:effectLst>
              <a:latin typeface="Arial"/>
              <a:cs typeface="Arial"/>
            </a:rPr>
            <a:t>Risque minimal</a:t>
          </a:r>
        </a:p>
      </dgm:t>
    </dgm:pt>
    <dgm:pt modelId="{95780480-9F75-7246-AF34-2718EB9F400D}" type="parTrans" cxnId="{5E2BF037-030C-F443-BD8F-D3300D45C9D5}">
      <dgm:prSet/>
      <dgm:spPr/>
      <dgm:t>
        <a:bodyPr/>
        <a:lstStyle/>
        <a:p>
          <a:endParaRPr lang="fr-CA"/>
        </a:p>
      </dgm:t>
    </dgm:pt>
    <dgm:pt modelId="{F9F34D07-45FA-6646-8F4A-348FF6B28D0B}" type="sibTrans" cxnId="{5E2BF037-030C-F443-BD8F-D3300D45C9D5}">
      <dgm:prSet/>
      <dgm:spPr/>
      <dgm:t>
        <a:bodyPr/>
        <a:lstStyle/>
        <a:p>
          <a:endParaRPr lang="fr-CA"/>
        </a:p>
      </dgm:t>
    </dgm:pt>
    <dgm:pt modelId="{329C3A55-4786-5949-850C-8FCDE5C22534}">
      <dgm:prSet phldrT="[Texte]" custT="1"/>
      <dgm:spPr/>
      <dgm:t>
        <a:bodyPr/>
        <a:lstStyle/>
        <a:p>
          <a:r>
            <a:rPr lang="fr-CA" sz="2300" dirty="0" smtClean="0">
              <a:effectLst>
                <a:outerShdw blurRad="50800" dist="38100" dir="2700000" algn="tl" rotWithShape="0">
                  <a:srgbClr val="000000">
                    <a:alpha val="43000"/>
                  </a:srgbClr>
                </a:outerShdw>
              </a:effectLst>
              <a:latin typeface="Arial"/>
              <a:cs typeface="Arial"/>
            </a:rPr>
            <a:t>Risque élevé</a:t>
          </a:r>
        </a:p>
      </dgm:t>
    </dgm:pt>
    <dgm:pt modelId="{8954B3FC-61E0-7B44-9BB3-397CF622A4D2}" type="parTrans" cxnId="{008D7F65-6BEF-FB4B-BCF2-E5E5AF678775}">
      <dgm:prSet/>
      <dgm:spPr/>
      <dgm:t>
        <a:bodyPr/>
        <a:lstStyle/>
        <a:p>
          <a:endParaRPr lang="fr-CA"/>
        </a:p>
      </dgm:t>
    </dgm:pt>
    <dgm:pt modelId="{5EBAC679-8AF2-6946-A3BB-EF3C1D608B94}" type="sibTrans" cxnId="{008D7F65-6BEF-FB4B-BCF2-E5E5AF678775}">
      <dgm:prSet/>
      <dgm:spPr/>
      <dgm:t>
        <a:bodyPr/>
        <a:lstStyle/>
        <a:p>
          <a:endParaRPr lang="fr-CA"/>
        </a:p>
      </dgm:t>
    </dgm:pt>
    <dgm:pt modelId="{C118F5BB-4F95-024C-9DF1-3631DC604417}">
      <dgm:prSet phldrT="[Texte]"/>
      <dgm:spPr/>
      <dgm:t>
        <a:bodyPr/>
        <a:lstStyle/>
        <a:p>
          <a:r>
            <a:rPr lang="fr-CA" dirty="0" smtClean="0">
              <a:effectLst>
                <a:outerShdw blurRad="50800" dist="38100" dir="2700000" algn="tl" rotWithShape="0">
                  <a:srgbClr val="000000">
                    <a:alpha val="43000"/>
                  </a:srgbClr>
                </a:outerShdw>
              </a:effectLst>
              <a:latin typeface="Arial"/>
              <a:cs typeface="Arial"/>
            </a:rPr>
            <a:t>Déclaration</a:t>
          </a:r>
        </a:p>
      </dgm:t>
    </dgm:pt>
    <dgm:pt modelId="{9781FBD3-7040-6D45-A42F-F16B6F6FBD5D}" type="parTrans" cxnId="{5838DCA8-D786-4843-A976-F44415F4E2C7}">
      <dgm:prSet/>
      <dgm:spPr/>
      <dgm:t>
        <a:bodyPr/>
        <a:lstStyle/>
        <a:p>
          <a:endParaRPr lang="fr-CA"/>
        </a:p>
      </dgm:t>
    </dgm:pt>
    <dgm:pt modelId="{A3BB989E-EED3-234A-A360-A1624AD020F7}" type="sibTrans" cxnId="{5838DCA8-D786-4843-A976-F44415F4E2C7}">
      <dgm:prSet/>
      <dgm:spPr/>
      <dgm:t>
        <a:bodyPr/>
        <a:lstStyle/>
        <a:p>
          <a:endParaRPr lang="fr-CA"/>
        </a:p>
      </dgm:t>
    </dgm:pt>
    <dgm:pt modelId="{B861DD37-AD36-6B47-A97D-6DBA3DEC02C8}">
      <dgm:prSet phldrT="[Texte]"/>
      <dgm:spPr/>
      <dgm:t>
        <a:bodyPr/>
        <a:lstStyle/>
        <a:p>
          <a:r>
            <a:rPr lang="fr-CA" dirty="0" smtClean="0">
              <a:effectLst>
                <a:outerShdw blurRad="50800" dist="38100" dir="2700000" algn="tl" rotWithShape="0">
                  <a:srgbClr val="000000">
                    <a:alpha val="43000"/>
                  </a:srgbClr>
                </a:outerShdw>
              </a:effectLst>
              <a:latin typeface="Arial"/>
              <a:cs typeface="Arial"/>
            </a:rPr>
            <a:t>Réflexivité</a:t>
          </a:r>
        </a:p>
      </dgm:t>
    </dgm:pt>
    <dgm:pt modelId="{5E4AF7C7-8858-DC47-B326-B63E5F455ED0}" type="parTrans" cxnId="{98DA99EF-F1A5-484B-B184-842FF15722CE}">
      <dgm:prSet/>
      <dgm:spPr/>
      <dgm:t>
        <a:bodyPr/>
        <a:lstStyle/>
        <a:p>
          <a:endParaRPr lang="fr-CA"/>
        </a:p>
      </dgm:t>
    </dgm:pt>
    <dgm:pt modelId="{E45D0EDC-F398-504D-8CF8-6D54D90CB6FC}" type="sibTrans" cxnId="{98DA99EF-F1A5-484B-B184-842FF15722CE}">
      <dgm:prSet/>
      <dgm:spPr/>
      <dgm:t>
        <a:bodyPr/>
        <a:lstStyle/>
        <a:p>
          <a:endParaRPr lang="fr-CA"/>
        </a:p>
      </dgm:t>
    </dgm:pt>
    <dgm:pt modelId="{489E6413-A350-844D-B4B2-CEBF1954245E}">
      <dgm:prSet phldrT="[Texte]"/>
      <dgm:spPr/>
      <dgm:t>
        <a:bodyPr/>
        <a:lstStyle/>
        <a:p>
          <a:r>
            <a:rPr lang="fr-CA" smtClean="0">
              <a:effectLst>
                <a:outerShdw blurRad="50800" dist="38100" dir="2700000" algn="tl" rotWithShape="0">
                  <a:srgbClr val="000000">
                    <a:alpha val="43000"/>
                  </a:srgbClr>
                </a:outerShdw>
              </a:effectLst>
              <a:latin typeface="Arial"/>
              <a:cs typeface="Arial"/>
            </a:rPr>
            <a:t>Risque moyen</a:t>
          </a:r>
          <a:endParaRPr lang="fr-CA" dirty="0" smtClean="0">
            <a:effectLst>
              <a:outerShdw blurRad="50800" dist="38100" dir="2700000" algn="tl" rotWithShape="0">
                <a:srgbClr val="000000">
                  <a:alpha val="43000"/>
                </a:srgbClr>
              </a:outerShdw>
            </a:effectLst>
            <a:latin typeface="Arial"/>
            <a:cs typeface="Arial"/>
          </a:endParaRPr>
        </a:p>
      </dgm:t>
    </dgm:pt>
    <dgm:pt modelId="{11AC8054-DCFC-C042-9781-F7F0BCDD8BC5}" type="parTrans" cxnId="{30DC8A61-668D-A343-A92F-A34CB3433B2E}">
      <dgm:prSet/>
      <dgm:spPr/>
      <dgm:t>
        <a:bodyPr/>
        <a:lstStyle/>
        <a:p>
          <a:endParaRPr lang="fr-CA"/>
        </a:p>
      </dgm:t>
    </dgm:pt>
    <dgm:pt modelId="{07EAB6B9-83EB-D542-AE88-93FF422017BB}" type="sibTrans" cxnId="{30DC8A61-668D-A343-A92F-A34CB3433B2E}">
      <dgm:prSet/>
      <dgm:spPr/>
      <dgm:t>
        <a:bodyPr/>
        <a:lstStyle/>
        <a:p>
          <a:endParaRPr lang="fr-CA"/>
        </a:p>
      </dgm:t>
    </dgm:pt>
    <dgm:pt modelId="{5EF3F1F4-ABCD-3241-A15C-6B480A0BCA16}">
      <dgm:prSet phldrT="[Texte]"/>
      <dgm:spPr/>
      <dgm:t>
        <a:bodyPr/>
        <a:lstStyle/>
        <a:p>
          <a:r>
            <a:rPr lang="fr-CA" dirty="0" smtClean="0">
              <a:effectLst>
                <a:outerShdw blurRad="50800" dist="38100" dir="2700000" algn="tl" rotWithShape="0">
                  <a:srgbClr val="000000">
                    <a:alpha val="43000"/>
                  </a:srgbClr>
                </a:outerShdw>
              </a:effectLst>
              <a:latin typeface="Arial"/>
              <a:cs typeface="Arial"/>
            </a:rPr>
            <a:t>Réduire le pouvoir décisionnel</a:t>
          </a:r>
        </a:p>
      </dgm:t>
    </dgm:pt>
    <dgm:pt modelId="{89E5926A-7B45-054C-A0DF-14E0CB42FB4B}" type="parTrans" cxnId="{5632A92F-1996-1142-B994-9DA0A29E64E7}">
      <dgm:prSet/>
      <dgm:spPr/>
      <dgm:t>
        <a:bodyPr/>
        <a:lstStyle/>
        <a:p>
          <a:endParaRPr lang="fr-CA"/>
        </a:p>
      </dgm:t>
    </dgm:pt>
    <dgm:pt modelId="{E3C6C5F5-4AD1-9A48-A3F8-6A1757B95B5A}" type="sibTrans" cxnId="{5632A92F-1996-1142-B994-9DA0A29E64E7}">
      <dgm:prSet/>
      <dgm:spPr/>
      <dgm:t>
        <a:bodyPr/>
        <a:lstStyle/>
        <a:p>
          <a:endParaRPr lang="fr-CA"/>
        </a:p>
      </dgm:t>
    </dgm:pt>
    <dgm:pt modelId="{5A43BBF8-A801-7044-B102-454F951F77FF}">
      <dgm:prSet phldrT="[Texte]"/>
      <dgm:spPr/>
      <dgm:t>
        <a:bodyPr/>
        <a:lstStyle/>
        <a:p>
          <a:r>
            <a:rPr lang="fr-CA" smtClean="0">
              <a:effectLst>
                <a:outerShdw blurRad="50800" dist="38100" dir="2700000" algn="tl" rotWithShape="0">
                  <a:srgbClr val="000000">
                    <a:alpha val="43000"/>
                  </a:srgbClr>
                </a:outerShdw>
              </a:effectLst>
              <a:latin typeface="Arial"/>
              <a:cs typeface="Arial"/>
            </a:rPr>
            <a:t>Ajouter une tierce personne</a:t>
          </a:r>
        </a:p>
        <a:p>
          <a:endParaRPr lang="fr-CA" dirty="0" smtClean="0">
            <a:effectLst>
              <a:outerShdw blurRad="50800" dist="38100" dir="2700000" algn="tl" rotWithShape="0">
                <a:srgbClr val="000000">
                  <a:alpha val="43000"/>
                </a:srgbClr>
              </a:outerShdw>
            </a:effectLst>
            <a:latin typeface="Arial"/>
            <a:cs typeface="Arial"/>
          </a:endParaRPr>
        </a:p>
      </dgm:t>
    </dgm:pt>
    <dgm:pt modelId="{1AA25C76-BEB5-134C-8090-321CAFA802F5}" type="parTrans" cxnId="{CE78828D-8194-254F-95F8-8D5E0F4EA0AE}">
      <dgm:prSet/>
      <dgm:spPr/>
      <dgm:t>
        <a:bodyPr/>
        <a:lstStyle/>
        <a:p>
          <a:endParaRPr lang="fr-CA"/>
        </a:p>
      </dgm:t>
    </dgm:pt>
    <dgm:pt modelId="{03D1D94B-3A5C-6543-A087-4576D9D19E77}" type="sibTrans" cxnId="{CE78828D-8194-254F-95F8-8D5E0F4EA0AE}">
      <dgm:prSet/>
      <dgm:spPr/>
      <dgm:t>
        <a:bodyPr/>
        <a:lstStyle/>
        <a:p>
          <a:endParaRPr lang="fr-CA"/>
        </a:p>
      </dgm:t>
    </dgm:pt>
    <dgm:pt modelId="{DF0CD666-41FE-2042-9B26-62BDBF2306B9}">
      <dgm:prSet phldrT="[Texte]" custT="1"/>
      <dgm:spPr/>
      <dgm:t>
        <a:bodyPr/>
        <a:lstStyle/>
        <a:p>
          <a:r>
            <a:rPr lang="fr-CA" sz="1500" dirty="0" smtClean="0">
              <a:effectLst>
                <a:outerShdw blurRad="50800" dist="38100" dir="2700000" algn="tl" rotWithShape="0">
                  <a:srgbClr val="000000">
                    <a:alpha val="43000"/>
                  </a:srgbClr>
                </a:outerShdw>
              </a:effectLst>
              <a:latin typeface="Arial"/>
              <a:cs typeface="Arial"/>
            </a:rPr>
            <a:t>Éviter la situation</a:t>
          </a:r>
        </a:p>
      </dgm:t>
    </dgm:pt>
    <dgm:pt modelId="{460A5C3A-EFEC-D445-8771-7002C9A18AD9}" type="parTrans" cxnId="{4E9D863E-358E-0349-B613-14AC36BAA551}">
      <dgm:prSet/>
      <dgm:spPr/>
      <dgm:t>
        <a:bodyPr/>
        <a:lstStyle/>
        <a:p>
          <a:endParaRPr lang="fr-CA"/>
        </a:p>
      </dgm:t>
    </dgm:pt>
    <dgm:pt modelId="{EC5EC6CB-6113-0E44-BE40-AAD5BF8F498B}" type="sibTrans" cxnId="{4E9D863E-358E-0349-B613-14AC36BAA551}">
      <dgm:prSet/>
      <dgm:spPr/>
      <dgm:t>
        <a:bodyPr/>
        <a:lstStyle/>
        <a:p>
          <a:endParaRPr lang="fr-CA"/>
        </a:p>
      </dgm:t>
    </dgm:pt>
    <dgm:pt modelId="{A23BF876-BD50-F840-BF1A-BD3D53F4116A}">
      <dgm:prSet phldrT="[Texte]" custT="1"/>
      <dgm:spPr/>
      <dgm:t>
        <a:bodyPr/>
        <a:lstStyle/>
        <a:p>
          <a:r>
            <a:rPr lang="fr-CA" sz="1500" dirty="0" smtClean="0">
              <a:effectLst>
                <a:outerShdw blurRad="50800" dist="38100" dir="2700000" algn="tl" rotWithShape="0">
                  <a:srgbClr val="000000">
                    <a:alpha val="43000"/>
                  </a:srgbClr>
                </a:outerShdw>
              </a:effectLst>
              <a:latin typeface="Arial"/>
              <a:cs typeface="Arial"/>
            </a:rPr>
            <a:t>Plusieurs méthodes en juxtaposition</a:t>
          </a:r>
        </a:p>
      </dgm:t>
    </dgm:pt>
    <dgm:pt modelId="{084A6853-31B7-FA4C-A421-2C620712D09C}" type="parTrans" cxnId="{A15A2D29-B358-3646-9DD3-64BBF1AD1868}">
      <dgm:prSet/>
      <dgm:spPr/>
      <dgm:t>
        <a:bodyPr/>
        <a:lstStyle/>
        <a:p>
          <a:endParaRPr lang="fr-CA"/>
        </a:p>
      </dgm:t>
    </dgm:pt>
    <dgm:pt modelId="{F5B3461B-F7A5-E24E-B4FE-6A958C918DE7}" type="sibTrans" cxnId="{A15A2D29-B358-3646-9DD3-64BBF1AD1868}">
      <dgm:prSet/>
      <dgm:spPr/>
      <dgm:t>
        <a:bodyPr/>
        <a:lstStyle/>
        <a:p>
          <a:endParaRPr lang="fr-CA"/>
        </a:p>
      </dgm:t>
    </dgm:pt>
    <dgm:pt modelId="{4FEC06D8-B3E8-6F4F-AB53-45406446A849}">
      <dgm:prSet phldrT="[Texte]" custT="1"/>
      <dgm:spPr/>
      <dgm:t>
        <a:bodyPr/>
        <a:lstStyle/>
        <a:p>
          <a:endParaRPr lang="fr-CA" sz="2800" dirty="0" smtClean="0">
            <a:effectLst>
              <a:outerShdw blurRad="50800" dist="38100" dir="2700000" algn="tl" rotWithShape="0">
                <a:srgbClr val="000000">
                  <a:alpha val="43000"/>
                </a:srgbClr>
              </a:outerShdw>
            </a:effectLst>
            <a:latin typeface="Arial"/>
            <a:cs typeface="Arial"/>
          </a:endParaRPr>
        </a:p>
        <a:p>
          <a:endParaRPr lang="fr-CA" sz="2800" dirty="0" smtClean="0">
            <a:effectLst>
              <a:outerShdw blurRad="50800" dist="38100" dir="2700000" algn="tl" rotWithShape="0">
                <a:srgbClr val="000000">
                  <a:alpha val="43000"/>
                </a:srgbClr>
              </a:outerShdw>
            </a:effectLst>
            <a:latin typeface="Arial"/>
            <a:cs typeface="Arial"/>
          </a:endParaRPr>
        </a:p>
        <a:p>
          <a:endParaRPr lang="fr-CA" sz="2800" dirty="0" smtClean="0">
            <a:effectLst>
              <a:outerShdw blurRad="50800" dist="38100" dir="2700000" algn="tl" rotWithShape="0">
                <a:srgbClr val="000000">
                  <a:alpha val="43000"/>
                </a:srgbClr>
              </a:outerShdw>
            </a:effectLst>
            <a:latin typeface="Arial"/>
            <a:cs typeface="Arial"/>
          </a:endParaRPr>
        </a:p>
      </dgm:t>
    </dgm:pt>
    <dgm:pt modelId="{68D0C69A-16C9-584F-91D0-179FC42BC9AE}" type="sibTrans" cxnId="{CBD75413-E2B0-BB46-AA6B-21C3E45053D9}">
      <dgm:prSet/>
      <dgm:spPr/>
      <dgm:t>
        <a:bodyPr/>
        <a:lstStyle/>
        <a:p>
          <a:endParaRPr lang="fr-CA"/>
        </a:p>
      </dgm:t>
    </dgm:pt>
    <dgm:pt modelId="{23ACC4B6-BF54-B845-AD20-89C1AB7C99C6}" type="parTrans" cxnId="{CBD75413-E2B0-BB46-AA6B-21C3E45053D9}">
      <dgm:prSet/>
      <dgm:spPr/>
      <dgm:t>
        <a:bodyPr/>
        <a:lstStyle/>
        <a:p>
          <a:endParaRPr lang="fr-CA"/>
        </a:p>
      </dgm:t>
    </dgm:pt>
    <dgm:pt modelId="{17092FED-721F-C341-A4FC-C11CCE660825}" type="pres">
      <dgm:prSet presAssocID="{18DF5011-7315-B145-8584-6DC98ECC7A2B}" presName="rootnode" presStyleCnt="0">
        <dgm:presLayoutVars>
          <dgm:chMax/>
          <dgm:chPref/>
          <dgm:dir/>
          <dgm:animLvl val="lvl"/>
        </dgm:presLayoutVars>
      </dgm:prSet>
      <dgm:spPr/>
      <dgm:t>
        <a:bodyPr/>
        <a:lstStyle/>
        <a:p>
          <a:endParaRPr lang="fr-CA"/>
        </a:p>
      </dgm:t>
    </dgm:pt>
    <dgm:pt modelId="{E29B91AE-D5D9-FD41-A308-86C925463A8F}" type="pres">
      <dgm:prSet presAssocID="{F6EBE635-17BB-EC42-B1B9-362942F54327}" presName="composite" presStyleCnt="0"/>
      <dgm:spPr/>
      <dgm:t>
        <a:bodyPr/>
        <a:lstStyle/>
        <a:p>
          <a:endParaRPr lang="fr-CA"/>
        </a:p>
      </dgm:t>
    </dgm:pt>
    <dgm:pt modelId="{213CABB1-321B-8240-923D-753D92B47C23}" type="pres">
      <dgm:prSet presAssocID="{F6EBE635-17BB-EC42-B1B9-362942F54327}" presName="LShape" presStyleLbl="alignNode1" presStyleIdx="0" presStyleCnt="5"/>
      <dgm:spPr/>
      <dgm:t>
        <a:bodyPr/>
        <a:lstStyle/>
        <a:p>
          <a:endParaRPr lang="fr-CA"/>
        </a:p>
      </dgm:t>
    </dgm:pt>
    <dgm:pt modelId="{EFFBD8E6-1E25-D342-93DA-12737F32EA44}" type="pres">
      <dgm:prSet presAssocID="{F6EBE635-17BB-EC42-B1B9-362942F54327}" presName="ParentText" presStyleLbl="revTx" presStyleIdx="0" presStyleCnt="3">
        <dgm:presLayoutVars>
          <dgm:chMax val="0"/>
          <dgm:chPref val="0"/>
          <dgm:bulletEnabled val="1"/>
        </dgm:presLayoutVars>
      </dgm:prSet>
      <dgm:spPr/>
      <dgm:t>
        <a:bodyPr/>
        <a:lstStyle/>
        <a:p>
          <a:endParaRPr lang="fr-CA"/>
        </a:p>
      </dgm:t>
    </dgm:pt>
    <dgm:pt modelId="{50419B79-2EB0-834D-A6F3-D1CAADEE00C1}" type="pres">
      <dgm:prSet presAssocID="{F6EBE635-17BB-EC42-B1B9-362942F54327}" presName="Triangle" presStyleLbl="alignNode1" presStyleIdx="1" presStyleCnt="5"/>
      <dgm:spPr/>
      <dgm:t>
        <a:bodyPr/>
        <a:lstStyle/>
        <a:p>
          <a:endParaRPr lang="fr-CA"/>
        </a:p>
      </dgm:t>
    </dgm:pt>
    <dgm:pt modelId="{E71E11EC-8404-804D-925A-F9335054BD94}" type="pres">
      <dgm:prSet presAssocID="{F9F34D07-45FA-6646-8F4A-348FF6B28D0B}" presName="sibTrans" presStyleCnt="0"/>
      <dgm:spPr/>
      <dgm:t>
        <a:bodyPr/>
        <a:lstStyle/>
        <a:p>
          <a:endParaRPr lang="fr-CA"/>
        </a:p>
      </dgm:t>
    </dgm:pt>
    <dgm:pt modelId="{DC5B4B3B-2A56-D847-9C9D-85A745CF243A}" type="pres">
      <dgm:prSet presAssocID="{F9F34D07-45FA-6646-8F4A-348FF6B28D0B}" presName="space" presStyleCnt="0"/>
      <dgm:spPr/>
      <dgm:t>
        <a:bodyPr/>
        <a:lstStyle/>
        <a:p>
          <a:endParaRPr lang="fr-CA"/>
        </a:p>
      </dgm:t>
    </dgm:pt>
    <dgm:pt modelId="{0EC7032C-613F-7844-ADDA-57D5AA0926E0}" type="pres">
      <dgm:prSet presAssocID="{489E6413-A350-844D-B4B2-CEBF1954245E}" presName="composite" presStyleCnt="0"/>
      <dgm:spPr/>
      <dgm:t>
        <a:bodyPr/>
        <a:lstStyle/>
        <a:p>
          <a:endParaRPr lang="fr-CA"/>
        </a:p>
      </dgm:t>
    </dgm:pt>
    <dgm:pt modelId="{57D241DF-7162-B14C-A048-783ADD50B948}" type="pres">
      <dgm:prSet presAssocID="{489E6413-A350-844D-B4B2-CEBF1954245E}" presName="LShape" presStyleLbl="alignNode1" presStyleIdx="2" presStyleCnt="5"/>
      <dgm:spPr/>
      <dgm:t>
        <a:bodyPr/>
        <a:lstStyle/>
        <a:p>
          <a:endParaRPr lang="fr-CA"/>
        </a:p>
      </dgm:t>
    </dgm:pt>
    <dgm:pt modelId="{05DBD489-72B0-1B4B-8BBB-F0220A750C2F}" type="pres">
      <dgm:prSet presAssocID="{489E6413-A350-844D-B4B2-CEBF1954245E}" presName="ParentText" presStyleLbl="revTx" presStyleIdx="1" presStyleCnt="3">
        <dgm:presLayoutVars>
          <dgm:chMax val="0"/>
          <dgm:chPref val="0"/>
          <dgm:bulletEnabled val="1"/>
        </dgm:presLayoutVars>
      </dgm:prSet>
      <dgm:spPr/>
      <dgm:t>
        <a:bodyPr/>
        <a:lstStyle/>
        <a:p>
          <a:endParaRPr lang="fr-CA"/>
        </a:p>
      </dgm:t>
    </dgm:pt>
    <dgm:pt modelId="{1FA1F021-E719-CF4D-9C77-0C40A539711D}" type="pres">
      <dgm:prSet presAssocID="{489E6413-A350-844D-B4B2-CEBF1954245E}" presName="Triangle" presStyleLbl="alignNode1" presStyleIdx="3" presStyleCnt="5"/>
      <dgm:spPr/>
      <dgm:t>
        <a:bodyPr/>
        <a:lstStyle/>
        <a:p>
          <a:endParaRPr lang="fr-CA"/>
        </a:p>
      </dgm:t>
    </dgm:pt>
    <dgm:pt modelId="{F2F17749-E59D-B94D-B7E3-58D74AA671AE}" type="pres">
      <dgm:prSet presAssocID="{07EAB6B9-83EB-D542-AE88-93FF422017BB}" presName="sibTrans" presStyleCnt="0"/>
      <dgm:spPr/>
      <dgm:t>
        <a:bodyPr/>
        <a:lstStyle/>
        <a:p>
          <a:endParaRPr lang="fr-CA"/>
        </a:p>
      </dgm:t>
    </dgm:pt>
    <dgm:pt modelId="{B62AF339-9FE2-0C41-8F3B-74885B342498}" type="pres">
      <dgm:prSet presAssocID="{07EAB6B9-83EB-D542-AE88-93FF422017BB}" presName="space" presStyleCnt="0"/>
      <dgm:spPr/>
      <dgm:t>
        <a:bodyPr/>
        <a:lstStyle/>
        <a:p>
          <a:endParaRPr lang="fr-CA"/>
        </a:p>
      </dgm:t>
    </dgm:pt>
    <dgm:pt modelId="{A3C7BCFF-D5D0-8E4B-BF35-A830828CA7A2}" type="pres">
      <dgm:prSet presAssocID="{329C3A55-4786-5949-850C-8FCDE5C22534}" presName="composite" presStyleCnt="0"/>
      <dgm:spPr/>
      <dgm:t>
        <a:bodyPr/>
        <a:lstStyle/>
        <a:p>
          <a:endParaRPr lang="fr-CA"/>
        </a:p>
      </dgm:t>
    </dgm:pt>
    <dgm:pt modelId="{DAAB539A-E5A4-7C4C-B8B1-3CA67F9FCE0C}" type="pres">
      <dgm:prSet presAssocID="{329C3A55-4786-5949-850C-8FCDE5C22534}" presName="LShape" presStyleLbl="alignNode1" presStyleIdx="4" presStyleCnt="5" custLinFactNeighborX="-1032" custLinFactNeighborY="67"/>
      <dgm:spPr/>
      <dgm:t>
        <a:bodyPr/>
        <a:lstStyle/>
        <a:p>
          <a:endParaRPr lang="fr-CA"/>
        </a:p>
      </dgm:t>
    </dgm:pt>
    <dgm:pt modelId="{B9C264FC-4E3E-B24D-809F-7588AD6872BD}" type="pres">
      <dgm:prSet presAssocID="{329C3A55-4786-5949-850C-8FCDE5C22534}" presName="ParentText" presStyleLbl="revTx" presStyleIdx="2" presStyleCnt="3" custLinFactNeighborX="-3722" custLinFactNeighborY="-678">
        <dgm:presLayoutVars>
          <dgm:chMax val="0"/>
          <dgm:chPref val="0"/>
          <dgm:bulletEnabled val="1"/>
        </dgm:presLayoutVars>
      </dgm:prSet>
      <dgm:spPr/>
      <dgm:t>
        <a:bodyPr/>
        <a:lstStyle/>
        <a:p>
          <a:endParaRPr lang="fr-CA"/>
        </a:p>
      </dgm:t>
    </dgm:pt>
  </dgm:ptLst>
  <dgm:cxnLst>
    <dgm:cxn modelId="{98DA99EF-F1A5-484B-B184-842FF15722CE}" srcId="{F6EBE635-17BB-EC42-B1B9-362942F54327}" destId="{B861DD37-AD36-6B47-A97D-6DBA3DEC02C8}" srcOrd="1" destOrd="0" parTransId="{5E4AF7C7-8858-DC47-B326-B63E5F455ED0}" sibTransId="{E45D0EDC-F398-504D-8CF8-6D54D90CB6FC}"/>
    <dgm:cxn modelId="{DC6565DC-84D4-2F4E-89E3-33E45BC02817}" type="presOf" srcId="{5EF3F1F4-ABCD-3241-A15C-6B480A0BCA16}" destId="{05DBD489-72B0-1B4B-8BBB-F0220A750C2F}" srcOrd="0" destOrd="1" presId="urn:microsoft.com/office/officeart/2009/3/layout/StepUpProcess"/>
    <dgm:cxn modelId="{B6781844-CC28-A847-9A88-3270B84920B4}" type="presOf" srcId="{C118F5BB-4F95-024C-9DF1-3631DC604417}" destId="{EFFBD8E6-1E25-D342-93DA-12737F32EA44}" srcOrd="0" destOrd="1" presId="urn:microsoft.com/office/officeart/2009/3/layout/StepUpProcess"/>
    <dgm:cxn modelId="{CE78828D-8194-254F-95F8-8D5E0F4EA0AE}" srcId="{489E6413-A350-844D-B4B2-CEBF1954245E}" destId="{5A43BBF8-A801-7044-B102-454F951F77FF}" srcOrd="1" destOrd="0" parTransId="{1AA25C76-BEB5-134C-8090-321CAFA802F5}" sibTransId="{03D1D94B-3A5C-6543-A087-4576D9D19E77}"/>
    <dgm:cxn modelId="{94FF18E9-08B7-1E47-B0C5-F1C2EB692AD9}" type="presOf" srcId="{DF0CD666-41FE-2042-9B26-62BDBF2306B9}" destId="{B9C264FC-4E3E-B24D-809F-7588AD6872BD}" srcOrd="0" destOrd="1" presId="urn:microsoft.com/office/officeart/2009/3/layout/StepUpProcess"/>
    <dgm:cxn modelId="{A15A2D29-B358-3646-9DD3-64BBF1AD1868}" srcId="{329C3A55-4786-5949-850C-8FCDE5C22534}" destId="{A23BF876-BD50-F840-BF1A-BD3D53F4116A}" srcOrd="1" destOrd="0" parTransId="{084A6853-31B7-FA4C-A421-2C620712D09C}" sibTransId="{F5B3461B-F7A5-E24E-B4FE-6A958C918DE7}"/>
    <dgm:cxn modelId="{008D7F65-6BEF-FB4B-BCF2-E5E5AF678775}" srcId="{18DF5011-7315-B145-8584-6DC98ECC7A2B}" destId="{329C3A55-4786-5949-850C-8FCDE5C22534}" srcOrd="2" destOrd="0" parTransId="{8954B3FC-61E0-7B44-9BB3-397CF622A4D2}" sibTransId="{5EBAC679-8AF2-6946-A3BB-EF3C1D608B94}"/>
    <dgm:cxn modelId="{30DC8A61-668D-A343-A92F-A34CB3433B2E}" srcId="{18DF5011-7315-B145-8584-6DC98ECC7A2B}" destId="{489E6413-A350-844D-B4B2-CEBF1954245E}" srcOrd="1" destOrd="0" parTransId="{11AC8054-DCFC-C042-9781-F7F0BCDD8BC5}" sibTransId="{07EAB6B9-83EB-D542-AE88-93FF422017BB}"/>
    <dgm:cxn modelId="{5E2BF037-030C-F443-BD8F-D3300D45C9D5}" srcId="{18DF5011-7315-B145-8584-6DC98ECC7A2B}" destId="{F6EBE635-17BB-EC42-B1B9-362942F54327}" srcOrd="0" destOrd="0" parTransId="{95780480-9F75-7246-AF34-2718EB9F400D}" sibTransId="{F9F34D07-45FA-6646-8F4A-348FF6B28D0B}"/>
    <dgm:cxn modelId="{00DF5EE8-2E5E-A846-B37F-768B5CBCFC8D}" type="presOf" srcId="{5A43BBF8-A801-7044-B102-454F951F77FF}" destId="{05DBD489-72B0-1B4B-8BBB-F0220A750C2F}" srcOrd="0" destOrd="2" presId="urn:microsoft.com/office/officeart/2009/3/layout/StepUpProcess"/>
    <dgm:cxn modelId="{4E9D863E-358E-0349-B613-14AC36BAA551}" srcId="{329C3A55-4786-5949-850C-8FCDE5C22534}" destId="{DF0CD666-41FE-2042-9B26-62BDBF2306B9}" srcOrd="0" destOrd="0" parTransId="{460A5C3A-EFEC-D445-8771-7002C9A18AD9}" sibTransId="{EC5EC6CB-6113-0E44-BE40-AAD5BF8F498B}"/>
    <dgm:cxn modelId="{617F7659-81E0-294B-B930-FC0DD906E961}" type="presOf" srcId="{F6EBE635-17BB-EC42-B1B9-362942F54327}" destId="{EFFBD8E6-1E25-D342-93DA-12737F32EA44}" srcOrd="0" destOrd="0" presId="urn:microsoft.com/office/officeart/2009/3/layout/StepUpProcess"/>
    <dgm:cxn modelId="{CBD75413-E2B0-BB46-AA6B-21C3E45053D9}" srcId="{329C3A55-4786-5949-850C-8FCDE5C22534}" destId="{4FEC06D8-B3E8-6F4F-AB53-45406446A849}" srcOrd="2" destOrd="0" parTransId="{23ACC4B6-BF54-B845-AD20-89C1AB7C99C6}" sibTransId="{68D0C69A-16C9-584F-91D0-179FC42BC9AE}"/>
    <dgm:cxn modelId="{2830DF90-DCDF-7C4A-ADBB-5A4DBC5F003F}" type="presOf" srcId="{489E6413-A350-844D-B4B2-CEBF1954245E}" destId="{05DBD489-72B0-1B4B-8BBB-F0220A750C2F}" srcOrd="0" destOrd="0" presId="urn:microsoft.com/office/officeart/2009/3/layout/StepUpProcess"/>
    <dgm:cxn modelId="{83EFAB4D-446C-0543-A489-F9F3BB305945}" type="presOf" srcId="{18DF5011-7315-B145-8584-6DC98ECC7A2B}" destId="{17092FED-721F-C341-A4FC-C11CCE660825}" srcOrd="0" destOrd="0" presId="urn:microsoft.com/office/officeart/2009/3/layout/StepUpProcess"/>
    <dgm:cxn modelId="{5838DCA8-D786-4843-A976-F44415F4E2C7}" srcId="{F6EBE635-17BB-EC42-B1B9-362942F54327}" destId="{C118F5BB-4F95-024C-9DF1-3631DC604417}" srcOrd="0" destOrd="0" parTransId="{9781FBD3-7040-6D45-A42F-F16B6F6FBD5D}" sibTransId="{A3BB989E-EED3-234A-A360-A1624AD020F7}"/>
    <dgm:cxn modelId="{254BED3F-D9E2-324C-9C75-BAA44B2569B2}" type="presOf" srcId="{B861DD37-AD36-6B47-A97D-6DBA3DEC02C8}" destId="{EFFBD8E6-1E25-D342-93DA-12737F32EA44}" srcOrd="0" destOrd="2" presId="urn:microsoft.com/office/officeart/2009/3/layout/StepUpProcess"/>
    <dgm:cxn modelId="{3B7F2FE1-DAC3-E842-B803-CCC2AE742DF3}" type="presOf" srcId="{A23BF876-BD50-F840-BF1A-BD3D53F4116A}" destId="{B9C264FC-4E3E-B24D-809F-7588AD6872BD}" srcOrd="0" destOrd="2" presId="urn:microsoft.com/office/officeart/2009/3/layout/StepUpProcess"/>
    <dgm:cxn modelId="{5632A92F-1996-1142-B994-9DA0A29E64E7}" srcId="{489E6413-A350-844D-B4B2-CEBF1954245E}" destId="{5EF3F1F4-ABCD-3241-A15C-6B480A0BCA16}" srcOrd="0" destOrd="0" parTransId="{89E5926A-7B45-054C-A0DF-14E0CB42FB4B}" sibTransId="{E3C6C5F5-4AD1-9A48-A3F8-6A1757B95B5A}"/>
    <dgm:cxn modelId="{1A74727B-7EA2-6648-BDCE-5EB4A7B7C429}" type="presOf" srcId="{329C3A55-4786-5949-850C-8FCDE5C22534}" destId="{B9C264FC-4E3E-B24D-809F-7588AD6872BD}" srcOrd="0" destOrd="0" presId="urn:microsoft.com/office/officeart/2009/3/layout/StepUpProcess"/>
    <dgm:cxn modelId="{5E04ACBB-320D-E14E-A90C-B33D3FAF5C5B}" type="presOf" srcId="{4FEC06D8-B3E8-6F4F-AB53-45406446A849}" destId="{B9C264FC-4E3E-B24D-809F-7588AD6872BD}" srcOrd="0" destOrd="3" presId="urn:microsoft.com/office/officeart/2009/3/layout/StepUpProcess"/>
    <dgm:cxn modelId="{5D416F27-104D-A647-83FB-771F60AE1542}" type="presParOf" srcId="{17092FED-721F-C341-A4FC-C11CCE660825}" destId="{E29B91AE-D5D9-FD41-A308-86C925463A8F}" srcOrd="0" destOrd="0" presId="urn:microsoft.com/office/officeart/2009/3/layout/StepUpProcess"/>
    <dgm:cxn modelId="{7AE6B15A-F9D9-BB4D-BA34-034026C7DBD7}" type="presParOf" srcId="{E29B91AE-D5D9-FD41-A308-86C925463A8F}" destId="{213CABB1-321B-8240-923D-753D92B47C23}" srcOrd="0" destOrd="0" presId="urn:microsoft.com/office/officeart/2009/3/layout/StepUpProcess"/>
    <dgm:cxn modelId="{D7B7680B-A79A-194D-95B0-284ADAAAE390}" type="presParOf" srcId="{E29B91AE-D5D9-FD41-A308-86C925463A8F}" destId="{EFFBD8E6-1E25-D342-93DA-12737F32EA44}" srcOrd="1" destOrd="0" presId="urn:microsoft.com/office/officeart/2009/3/layout/StepUpProcess"/>
    <dgm:cxn modelId="{57E48013-2E04-AF46-9985-2D0BA89396BA}" type="presParOf" srcId="{E29B91AE-D5D9-FD41-A308-86C925463A8F}" destId="{50419B79-2EB0-834D-A6F3-D1CAADEE00C1}" srcOrd="2" destOrd="0" presId="urn:microsoft.com/office/officeart/2009/3/layout/StepUpProcess"/>
    <dgm:cxn modelId="{3712F16F-17FC-5247-AE13-6C7E478E7BED}" type="presParOf" srcId="{17092FED-721F-C341-A4FC-C11CCE660825}" destId="{E71E11EC-8404-804D-925A-F9335054BD94}" srcOrd="1" destOrd="0" presId="urn:microsoft.com/office/officeart/2009/3/layout/StepUpProcess"/>
    <dgm:cxn modelId="{5703C9A3-F5D9-F446-AFB5-EAD89C935C6B}" type="presParOf" srcId="{E71E11EC-8404-804D-925A-F9335054BD94}" destId="{DC5B4B3B-2A56-D847-9C9D-85A745CF243A}" srcOrd="0" destOrd="0" presId="urn:microsoft.com/office/officeart/2009/3/layout/StepUpProcess"/>
    <dgm:cxn modelId="{7CAB6C21-275A-EB43-8DA1-F6E84081705E}" type="presParOf" srcId="{17092FED-721F-C341-A4FC-C11CCE660825}" destId="{0EC7032C-613F-7844-ADDA-57D5AA0926E0}" srcOrd="2" destOrd="0" presId="urn:microsoft.com/office/officeart/2009/3/layout/StepUpProcess"/>
    <dgm:cxn modelId="{0352CAC8-D84D-D945-93BB-6BBBB7019E13}" type="presParOf" srcId="{0EC7032C-613F-7844-ADDA-57D5AA0926E0}" destId="{57D241DF-7162-B14C-A048-783ADD50B948}" srcOrd="0" destOrd="0" presId="urn:microsoft.com/office/officeart/2009/3/layout/StepUpProcess"/>
    <dgm:cxn modelId="{663E6A6B-FC71-3748-AE0F-362DCCF9B9A9}" type="presParOf" srcId="{0EC7032C-613F-7844-ADDA-57D5AA0926E0}" destId="{05DBD489-72B0-1B4B-8BBB-F0220A750C2F}" srcOrd="1" destOrd="0" presId="urn:microsoft.com/office/officeart/2009/3/layout/StepUpProcess"/>
    <dgm:cxn modelId="{02BB1C5B-4AB0-AF45-8147-DBE5B74DFB92}" type="presParOf" srcId="{0EC7032C-613F-7844-ADDA-57D5AA0926E0}" destId="{1FA1F021-E719-CF4D-9C77-0C40A539711D}" srcOrd="2" destOrd="0" presId="urn:microsoft.com/office/officeart/2009/3/layout/StepUpProcess"/>
    <dgm:cxn modelId="{55FBDB8A-48C7-1A4D-B1E5-0D62410EA5A3}" type="presParOf" srcId="{17092FED-721F-C341-A4FC-C11CCE660825}" destId="{F2F17749-E59D-B94D-B7E3-58D74AA671AE}" srcOrd="3" destOrd="0" presId="urn:microsoft.com/office/officeart/2009/3/layout/StepUpProcess"/>
    <dgm:cxn modelId="{92D3A025-1F3D-254E-8396-5DDC7A63D829}" type="presParOf" srcId="{F2F17749-E59D-B94D-B7E3-58D74AA671AE}" destId="{B62AF339-9FE2-0C41-8F3B-74885B342498}" srcOrd="0" destOrd="0" presId="urn:microsoft.com/office/officeart/2009/3/layout/StepUpProcess"/>
    <dgm:cxn modelId="{6E62B3CE-92F9-864E-AE42-ACDAE1EE4AA4}" type="presParOf" srcId="{17092FED-721F-C341-A4FC-C11CCE660825}" destId="{A3C7BCFF-D5D0-8E4B-BF35-A830828CA7A2}" srcOrd="4" destOrd="0" presId="urn:microsoft.com/office/officeart/2009/3/layout/StepUpProcess"/>
    <dgm:cxn modelId="{324EAE83-40A4-1140-A9F1-2D8B68873DB6}" type="presParOf" srcId="{A3C7BCFF-D5D0-8E4B-BF35-A830828CA7A2}" destId="{DAAB539A-E5A4-7C4C-B8B1-3CA67F9FCE0C}" srcOrd="0" destOrd="0" presId="urn:microsoft.com/office/officeart/2009/3/layout/StepUpProcess"/>
    <dgm:cxn modelId="{1DF43837-0C4B-2943-8925-FE623D489982}" type="presParOf" srcId="{A3C7BCFF-D5D0-8E4B-BF35-A830828CA7A2}" destId="{B9C264FC-4E3E-B24D-809F-7588AD6872BD}" srcOrd="1" destOrd="0" presId="urn:microsoft.com/office/officeart/2009/3/layout/StepUpProcess"/>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34B0F-C111-694D-AF2C-EB9EF137FE36}" type="datetimeFigureOut">
              <a:rPr lang="en-US" smtClean="0"/>
              <a:pPr/>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94BEC-7206-BD4C-A3A2-5329E1AB81B5}" type="slidenum">
              <a:rPr lang="en-US" smtClean="0"/>
              <a:pPr/>
              <a:t>‹N°›</a:t>
            </a:fld>
            <a:endParaRPr lang="en-US"/>
          </a:p>
        </p:txBody>
      </p:sp>
    </p:spTree>
    <p:extLst>
      <p:ext uri="{BB962C8B-B14F-4D97-AF65-F5344CB8AC3E}">
        <p14:creationId xmlns:p14="http://schemas.microsoft.com/office/powerpoint/2010/main" xmlns="" val="3908734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conflit d’intérêt se</a:t>
            </a:r>
            <a:r>
              <a:rPr lang="fr-CA" baseline="0" dirty="0" smtClean="0"/>
              <a:t> trouve</a:t>
            </a:r>
            <a:r>
              <a:rPr lang="fr-CA" dirty="0" smtClean="0"/>
              <a:t> partout! </a:t>
            </a:r>
          </a:p>
          <a:p>
            <a:endParaRPr lang="fr-CA" baseline="0" dirty="0" smtClean="0"/>
          </a:p>
          <a:p>
            <a:r>
              <a:rPr lang="fr-CA" baseline="0" dirty="0" smtClean="0"/>
              <a:t>Favoriser nos propres intérêts est un comportement naturel.</a:t>
            </a:r>
          </a:p>
          <a:p>
            <a:endParaRPr lang="fr-CA" dirty="0" smtClean="0"/>
          </a:p>
          <a:p>
            <a:r>
              <a:rPr lang="fr-CA" dirty="0" smtClean="0"/>
              <a:t>Toutes</a:t>
            </a:r>
            <a:r>
              <a:rPr lang="fr-CA" baseline="0" dirty="0" smtClean="0"/>
              <a:t> les formes de vie sont</a:t>
            </a:r>
            <a:r>
              <a:rPr lang="fr-CA" dirty="0" smtClean="0"/>
              <a:t> </a:t>
            </a:r>
            <a:r>
              <a:rPr lang="fr-CA" i="1" dirty="0" smtClean="0"/>
              <a:t>programmées</a:t>
            </a:r>
            <a:r>
              <a:rPr lang="fr-CA" dirty="0" smtClean="0"/>
              <a:t> pour défendre</a:t>
            </a:r>
            <a:r>
              <a:rPr lang="fr-CA" baseline="0" dirty="0" smtClean="0"/>
              <a:t> un</a:t>
            </a:r>
            <a:r>
              <a:rPr lang="fr-CA" dirty="0" smtClean="0"/>
              <a:t> territoire et assurer</a:t>
            </a:r>
            <a:r>
              <a:rPr lang="fr-CA" baseline="0" dirty="0" smtClean="0"/>
              <a:t> leur prospérité.</a:t>
            </a:r>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3</a:t>
            </a:fld>
            <a:endParaRPr lang="fr-CA">
              <a:solidFill>
                <a:prstClr val="black"/>
              </a:solidFill>
              <a:latin typeface="Calibri"/>
            </a:endParaRPr>
          </a:p>
        </p:txBody>
      </p:sp>
    </p:spTree>
    <p:extLst>
      <p:ext uri="{BB962C8B-B14F-4D97-AF65-F5344CB8AC3E}">
        <p14:creationId xmlns:p14="http://schemas.microsoft.com/office/powerpoint/2010/main" xmlns="" val="79364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Ajoutons </a:t>
            </a:r>
            <a:r>
              <a:rPr lang="fr-CA" baseline="0" dirty="0" smtClean="0"/>
              <a:t> que n</a:t>
            </a:r>
            <a:r>
              <a:rPr lang="fr-CA" dirty="0" smtClean="0"/>
              <a:t>égliger l’intérêt de l’Université de Montréal c’est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	- affecter sa réputation!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	-</a:t>
            </a:r>
            <a:r>
              <a:rPr lang="fr-CA" baseline="0" dirty="0" smtClean="0"/>
              <a:t> abuser de son prestige!</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	- ne pas remplir sa mission!</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	</a:t>
            </a:r>
          </a:p>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13</a:t>
            </a:fld>
            <a:endParaRPr lang="fr-CA">
              <a:solidFill>
                <a:prstClr val="black"/>
              </a:solidFill>
              <a:latin typeface="Calibri"/>
            </a:endParaRPr>
          </a:p>
        </p:txBody>
      </p:sp>
    </p:spTree>
    <p:extLst>
      <p:ext uri="{BB962C8B-B14F-4D97-AF65-F5344CB8AC3E}">
        <p14:creationId xmlns:p14="http://schemas.microsoft.com/office/powerpoint/2010/main" xmlns="" val="236337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dirty="0" smtClean="0"/>
              <a:t>-Dans</a:t>
            </a:r>
            <a:r>
              <a:rPr lang="fr-CA" baseline="0" dirty="0" smtClean="0"/>
              <a:t> les médias l’individus qui est en CI est vu comme étant coupable d’une faute morale – il est mal vu par ses pairs.</a:t>
            </a:r>
            <a:endParaRPr lang="fr-CA" dirty="0" smtClean="0"/>
          </a:p>
          <a:p>
            <a:endParaRPr lang="fr-CA" dirty="0" smtClean="0"/>
          </a:p>
          <a:p>
            <a:r>
              <a:rPr lang="fr-CA" dirty="0" smtClean="0"/>
              <a:t>http://www.shutterstock.com/cat.mhtml?lang=fr&amp;search_source=search_form&amp;search_tracking_id=9B0DF1EE-7621-11E2-8B43-EEA7ACE6966E&amp;version=llv1&amp;anyorall=all&amp;safesearch=1&amp;searchterm=coupable&amp;search_group=&amp;orient=&amp;search_cat=&amp;searchtermx=&amp;photographer_name=&amp;people_gender=&amp;people_age=&amp;people_ethnicity=&amp;people_number=&amp;commercial_ok=&amp;color=&amp;show_color_wheel=1#id=32132167&amp;src=B15188F8-7621-11E2-9787-13E671D9A14D-1-74</a:t>
            </a:r>
          </a:p>
          <a:p>
            <a:endParaRPr lang="fr-CA" dirty="0" smtClean="0"/>
          </a:p>
          <a:p>
            <a:r>
              <a:rPr lang="fr-CA" dirty="0" smtClean="0"/>
              <a:t>Photo tirée de http://www.detective-prive-reims.com/2012/07/procedure-de-licenciement-pour-faute.html</a:t>
            </a:r>
          </a:p>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16</a:t>
            </a:fld>
            <a:endParaRPr lang="fr-CA">
              <a:solidFill>
                <a:prstClr val="black"/>
              </a:solidFill>
              <a:latin typeface="Calibri"/>
            </a:endParaRPr>
          </a:p>
        </p:txBody>
      </p:sp>
    </p:spTree>
    <p:extLst>
      <p:ext uri="{BB962C8B-B14F-4D97-AF65-F5344CB8AC3E}">
        <p14:creationId xmlns:p14="http://schemas.microsoft.com/office/powerpoint/2010/main" xmlns="" val="410894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Avouer se trouver dans une situation de CI,</a:t>
            </a:r>
            <a:r>
              <a:rPr lang="fr-CA" baseline="0" dirty="0" smtClean="0"/>
              <a:t> c’est comme avouer un crime grave,</a:t>
            </a:r>
          </a:p>
          <a:p>
            <a:r>
              <a:rPr lang="fr-CA" baseline="0" dirty="0" smtClean="0"/>
              <a:t>alors que la notion, comme on l’a vu au Module1, n’est qu’une situation à risque.</a:t>
            </a:r>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smtClean="0"/>
              <a:t>Ici l’expression : </a:t>
            </a:r>
            <a:r>
              <a:rPr lang="fr-CA" dirty="0" smtClean="0">
                <a:solidFill>
                  <a:srgbClr val="000000"/>
                </a:solidFill>
              </a:rPr>
              <a:t>« Cacher » les conséquences issues des CI</a:t>
            </a:r>
            <a:r>
              <a:rPr lang="fr-CA" dirty="0" smtClean="0">
                <a:solidFill>
                  <a:schemeClr val="tx1"/>
                </a:solidFill>
              </a:rPr>
              <a:t>,</a:t>
            </a:r>
            <a:r>
              <a:rPr lang="fr-CA" baseline="0" dirty="0" smtClean="0">
                <a:solidFill>
                  <a:schemeClr val="tx1"/>
                </a:solidFill>
              </a:rPr>
              <a:t> veut dire… (expliquer)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CA" baseline="0"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Cacher les conséquences des CI?</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Exemple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CA" baseline="0" dirty="0" smtClean="0">
              <a:solidFill>
                <a:srgbClr val="000000"/>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CA" baseline="0" dirty="0" smtClean="0">
              <a:solidFill>
                <a:srgbClr val="000000"/>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solidFill>
                  <a:schemeClr val="tx1"/>
                </a:solidFill>
              </a:rPr>
              <a:t>Photo tiré de http://pascal.oudot1.free.fr/annexe/a/autruche.jpg</a:t>
            </a:r>
          </a:p>
        </p:txBody>
      </p:sp>
      <p:sp>
        <p:nvSpPr>
          <p:cNvPr id="4" name="Espace réservé du numéro de diapositive 3"/>
          <p:cNvSpPr>
            <a:spLocks noGrp="1"/>
          </p:cNvSpPr>
          <p:nvPr>
            <p:ph type="sldNum" sz="quarter" idx="10"/>
          </p:nvPr>
        </p:nvSpPr>
        <p:spPr/>
        <p:txBody>
          <a:bodyPr/>
          <a:lstStyle/>
          <a:p>
            <a:fld id="{051467E4-04FF-624D-82BD-7514FF6531A5}" type="slidenum">
              <a:rPr lang="fr-CA" smtClean="0">
                <a:solidFill>
                  <a:prstClr val="black"/>
                </a:solidFill>
                <a:latin typeface="Calibri"/>
              </a:rPr>
              <a:pPr/>
              <a:t>17</a:t>
            </a:fld>
            <a:endParaRPr lang="fr-CA">
              <a:solidFill>
                <a:prstClr val="black"/>
              </a:solidFill>
              <a:latin typeface="Calibri"/>
            </a:endParaRPr>
          </a:p>
        </p:txBody>
      </p:sp>
    </p:spTree>
    <p:extLst>
      <p:ext uri="{BB962C8B-B14F-4D97-AF65-F5344CB8AC3E}">
        <p14:creationId xmlns:p14="http://schemas.microsoft.com/office/powerpoint/2010/main" xmlns="" val="65105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err="1" smtClean="0">
                <a:cs typeface="Arial"/>
              </a:rPr>
              <a:t>Chugh</a:t>
            </a:r>
            <a:r>
              <a:rPr lang="fr-FR" sz="1200" i="1" dirty="0" smtClean="0">
                <a:cs typeface="Arial"/>
              </a:rPr>
              <a:t>, </a:t>
            </a:r>
            <a:r>
              <a:rPr lang="fr-FR" sz="1200" i="1" dirty="0" err="1" smtClean="0">
                <a:cs typeface="Arial"/>
              </a:rPr>
              <a:t>Bazerman</a:t>
            </a:r>
            <a:r>
              <a:rPr lang="fr-FR" sz="1200" i="1" dirty="0" smtClean="0">
                <a:cs typeface="Arial"/>
              </a:rPr>
              <a:t>, </a:t>
            </a:r>
            <a:r>
              <a:rPr lang="fr-FR" sz="1200" i="1" dirty="0" err="1" smtClean="0">
                <a:cs typeface="Arial"/>
              </a:rPr>
              <a:t>Banaji</a:t>
            </a:r>
            <a:r>
              <a:rPr lang="fr-FR" sz="1200" i="1" dirty="0" smtClean="0">
                <a:cs typeface="Arial"/>
              </a:rPr>
              <a:t> (2005), p75.</a:t>
            </a:r>
            <a:endParaRPr lang="fr-FR" sz="1200" dirty="0" smtClean="0">
              <a:cs typeface="Arial"/>
            </a:endParaRPr>
          </a:p>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18</a:t>
            </a:fld>
            <a:endParaRPr lang="fr-CA">
              <a:solidFill>
                <a:prstClr val="black"/>
              </a:solidFill>
              <a:latin typeface="Calibri"/>
            </a:endParaRPr>
          </a:p>
        </p:txBody>
      </p:sp>
    </p:spTree>
    <p:extLst>
      <p:ext uri="{BB962C8B-B14F-4D97-AF65-F5344CB8AC3E}">
        <p14:creationId xmlns:p14="http://schemas.microsoft.com/office/powerpoint/2010/main" xmlns="" val="3508879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51467E4-04FF-624D-82BD-7514FF6531A5}" type="slidenum">
              <a:rPr lang="fr-CA" smtClean="0">
                <a:solidFill>
                  <a:prstClr val="black"/>
                </a:solidFill>
                <a:latin typeface="Calibri"/>
              </a:rPr>
              <a:pPr/>
              <a:t>20</a:t>
            </a:fld>
            <a:endParaRPr lang="fr-CA">
              <a:solidFill>
                <a:prstClr val="black"/>
              </a:solidFill>
              <a:latin typeface="Calibri"/>
            </a:endParaRPr>
          </a:p>
        </p:txBody>
      </p:sp>
    </p:spTree>
    <p:extLst>
      <p:ext uri="{BB962C8B-B14F-4D97-AF65-F5344CB8AC3E}">
        <p14:creationId xmlns:p14="http://schemas.microsoft.com/office/powerpoint/2010/main" xmlns="" val="132047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kern="1200" dirty="0" smtClean="0">
                <a:solidFill>
                  <a:schemeClr val="tx1"/>
                </a:solidFill>
                <a:effectLst/>
                <a:latin typeface="+mn-lt"/>
                <a:ea typeface="+mn-ea"/>
                <a:cs typeface="+mn-cs"/>
              </a:rPr>
              <a:t>All members of the institution (including those who make decisions on behalf of the institution) should be able to identify a COI. The evaluation and management of COI should be done by the individual’s direct superior who should, a fortiori, have a good knowledge of COI, including their identification, evaluation and management. The University COI Management Committee at the University of Montreal should therefore create training tools (educational material, courses, e-learning, etc.) necessary to ensure continuous learning.</a:t>
            </a:r>
            <a:endParaRPr lang="fr-FR"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Article 11: The University COI Management Committee, in collaboration with Faculties and units, has a responsibility to provide ongoing training on COI to all members of the institution, and to ensure that the policy is clearly understood and that the procedures are properly interpreted and applied appropriately.</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051467E4-04FF-624D-82BD-7514FF6531A5}" type="slidenum">
              <a:rPr lang="fr-CA" smtClean="0">
                <a:solidFill>
                  <a:prstClr val="black"/>
                </a:solidFill>
                <a:latin typeface="Calibri"/>
              </a:rPr>
              <a:pPr/>
              <a:t>21</a:t>
            </a:fld>
            <a:endParaRPr lang="fr-CA">
              <a:solidFill>
                <a:prstClr val="black"/>
              </a:solidFill>
              <a:latin typeface="Calibri"/>
            </a:endParaRPr>
          </a:p>
        </p:txBody>
      </p:sp>
    </p:spTree>
    <p:extLst>
      <p:ext uri="{BB962C8B-B14F-4D97-AF65-F5344CB8AC3E}">
        <p14:creationId xmlns:p14="http://schemas.microsoft.com/office/powerpoint/2010/main" xmlns="" val="968490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23</a:t>
            </a:fld>
            <a:endParaRPr lang="fr-CA">
              <a:solidFill>
                <a:prstClr val="black"/>
              </a:solidFill>
              <a:latin typeface="Calibri"/>
            </a:endParaRPr>
          </a:p>
        </p:txBody>
      </p:sp>
    </p:spTree>
    <p:extLst>
      <p:ext uri="{BB962C8B-B14F-4D97-AF65-F5344CB8AC3E}">
        <p14:creationId xmlns:p14="http://schemas.microsoft.com/office/powerpoint/2010/main" xmlns="" val="1120786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200" b="1" i="1" kern="1200" dirty="0" smtClean="0">
                <a:solidFill>
                  <a:schemeClr val="tx1"/>
                </a:solidFill>
                <a:effectLst/>
                <a:latin typeface="+mn-lt"/>
                <a:ea typeface="+mn-ea"/>
                <a:cs typeface="+mn-cs"/>
              </a:rPr>
              <a:t>Cooperation in the identification, evaluation and management of COI</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When people are too close to a situation, they may either underestimate the COI or simply be unaware of its existence. In other words, without a certain level of detachment from the situation, judgment can become more subjective and objective analysis is difficult. In these cases, the assistance of your superior or colleague (or another third party) is often necessary to evaluate the COI in a more objective manner. In practice, academic members are asked to divulge the situation and then, in collaboration with a supervisor or colleague, evaluate the conflict(s) to find an appropriate management method. In order to understand and evaluate the influences of conflicting interests, questions must be asked. COI management will be much more effective and beneficial to university members if they take an active role in finding a management strategy that is appropriate to the circumstances and level of risk involved.</a:t>
            </a:r>
            <a:endParaRPr lang="fr-FR"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Article 9: In general, the management of COI will be achieved through collaboration between the University and fellow members and/or superiors. This collaboration is essential in establishing further exchanges that can help to understand and analyse the influences of the COI and the potential risks that are associated.</a:t>
            </a:r>
            <a:endParaRPr lang="fr-FR"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p>
          <a:p>
            <a:endParaRPr lang="en-CA"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http://fr.123rf.com/photo_13773499_3d-petits-personnages-humains-x3-travailler-ensemble-les-gens-d-39-affaires-de-la-serie.html</a:t>
            </a:r>
            <a:endParaRPr lang="fr-FR"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051467E4-04FF-624D-82BD-7514FF6531A5}" type="slidenum">
              <a:rPr lang="fr-CA" smtClean="0">
                <a:solidFill>
                  <a:prstClr val="black"/>
                </a:solidFill>
                <a:latin typeface="Calibri"/>
              </a:rPr>
              <a:pPr/>
              <a:t>24</a:t>
            </a:fld>
            <a:endParaRPr lang="fr-CA">
              <a:solidFill>
                <a:prstClr val="black"/>
              </a:solidFill>
              <a:latin typeface="Calibri"/>
            </a:endParaRPr>
          </a:p>
        </p:txBody>
      </p:sp>
    </p:spTree>
    <p:extLst>
      <p:ext uri="{BB962C8B-B14F-4D97-AF65-F5344CB8AC3E}">
        <p14:creationId xmlns:p14="http://schemas.microsoft.com/office/powerpoint/2010/main" xmlns="" val="214298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spcBef>
                <a:spcPts val="2400"/>
              </a:spcBef>
              <a:buNone/>
            </a:pPr>
            <a:r>
              <a:rPr lang="fr-CA" dirty="0" smtClean="0">
                <a:cs typeface="Arial"/>
              </a:rPr>
              <a:t>Nous soutenons que les individus se considèrent comme moraux, compétents et méritants, et ce point de vue entrave leur capacité à voir et reconnaître les conflits d'intérêts lorsqu’ils se produisent.</a:t>
            </a:r>
            <a:endParaRPr lang="fr-FR" dirty="0" smtClean="0">
              <a:cs typeface="Arial"/>
            </a:endParaRPr>
          </a:p>
          <a:p>
            <a:pPr marL="0" indent="0" algn="l">
              <a:spcBef>
                <a:spcPts val="2400"/>
              </a:spcBef>
              <a:buNone/>
            </a:pPr>
            <a:r>
              <a:rPr lang="fr-FR" sz="1400" i="1" dirty="0" smtClean="0">
                <a:cs typeface="Arial"/>
              </a:rPr>
              <a:t>Traduction libre de </a:t>
            </a:r>
            <a:r>
              <a:rPr lang="fr-FR" sz="1400" i="1" dirty="0" err="1" smtClean="0">
                <a:cs typeface="Arial"/>
              </a:rPr>
              <a:t>Chugh</a:t>
            </a:r>
            <a:r>
              <a:rPr lang="fr-FR" sz="1400" i="1" dirty="0" smtClean="0">
                <a:cs typeface="Arial"/>
              </a:rPr>
              <a:t>, </a:t>
            </a:r>
            <a:r>
              <a:rPr lang="fr-FR" sz="1400" i="1" dirty="0" err="1" smtClean="0">
                <a:cs typeface="Arial"/>
              </a:rPr>
              <a:t>Bazerman</a:t>
            </a:r>
            <a:r>
              <a:rPr lang="fr-FR" sz="1400" i="1" dirty="0" smtClean="0">
                <a:cs typeface="Arial"/>
              </a:rPr>
              <a:t>, </a:t>
            </a:r>
            <a:r>
              <a:rPr lang="fr-FR" sz="1400" i="1" dirty="0" err="1" smtClean="0">
                <a:cs typeface="Arial"/>
              </a:rPr>
              <a:t>Banaji</a:t>
            </a:r>
            <a:r>
              <a:rPr lang="fr-FR" sz="1400" i="1" dirty="0" smtClean="0">
                <a:cs typeface="Arial"/>
              </a:rPr>
              <a:t> (2005)</a:t>
            </a:r>
            <a:endParaRPr lang="fr-FR" sz="1400" dirty="0" smtClean="0">
              <a:cs typeface="Arial"/>
            </a:endParaRPr>
          </a:p>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30</a:t>
            </a:fld>
            <a:endParaRPr lang="fr-CA">
              <a:solidFill>
                <a:prstClr val="black"/>
              </a:solidFill>
              <a:latin typeface="Calibri"/>
            </a:endParaRPr>
          </a:p>
        </p:txBody>
      </p:sp>
    </p:spTree>
    <p:extLst>
      <p:ext uri="{BB962C8B-B14F-4D97-AF65-F5344CB8AC3E}">
        <p14:creationId xmlns:p14="http://schemas.microsoft.com/office/powerpoint/2010/main" xmlns="" val="70998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u="sng" kern="1200" dirty="0" smtClean="0">
                <a:solidFill>
                  <a:schemeClr val="tx1"/>
                </a:solidFill>
                <a:effectLst/>
                <a:latin typeface="+mn-lt"/>
                <a:ea typeface="+mn-ea"/>
                <a:cs typeface="+mn-cs"/>
              </a:rPr>
              <a:t>Traitement des déclarations d’intérêts</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pPr lvl="1"/>
            <a:r>
              <a:rPr lang="fr-CA" sz="1200" kern="1200" dirty="0" smtClean="0">
                <a:solidFill>
                  <a:schemeClr val="tx1"/>
                </a:solidFill>
                <a:effectLst/>
                <a:latin typeface="+mn-lt"/>
                <a:ea typeface="+mn-ea"/>
                <a:cs typeface="+mn-cs"/>
              </a:rPr>
              <a:t>Dans sa déclaration d’intérêts, le déclarant fait état de ses intérêts et de ses conflits d’intérêts, s’il en a. Le cas échéant, il indique toute mesure qu’il a mise en œuvre ainsi que celles qu’il propose de mettre en œuvre afin de résoudre ses conflits d’intérêts ou d’en minimiser les effets négatifs sur ses activités à l’Université ou sur l’Université elle-même. </a:t>
            </a:r>
          </a:p>
          <a:p>
            <a:r>
              <a:rPr lang="fr-CA" sz="1200" kern="1200" dirty="0" smtClean="0">
                <a:solidFill>
                  <a:schemeClr val="tx1"/>
                </a:solidFill>
                <a:effectLst/>
                <a:latin typeface="+mn-lt"/>
                <a:ea typeface="+mn-ea"/>
                <a:cs typeface="+mn-cs"/>
              </a:rPr>
              <a:t> </a:t>
            </a:r>
          </a:p>
          <a:p>
            <a:pPr lvl="1"/>
            <a:r>
              <a:rPr lang="fr-CA" sz="1200" kern="1200" dirty="0" smtClean="0">
                <a:solidFill>
                  <a:schemeClr val="tx1"/>
                </a:solidFill>
                <a:effectLst/>
                <a:latin typeface="+mn-lt"/>
                <a:ea typeface="+mn-ea"/>
                <a:cs typeface="+mn-cs"/>
              </a:rPr>
              <a:t>Le comité ou le responsable de l’unité concernée, selon le cas, prend connaissance de chaque déclaration d’intérêts et prend acte de tout conflit d’intérêts qui s’y trouve déclaré ainsi que des mesures prises ou proposées par le déclarant à cet égard. Il décide si la situation du déclarant telle qu’elle est décrite dans la déclaration d’intérêts place celui-ci en conflit d’intérêts. Le cas échéant, le comité ou le responsable de l’unité concernée décide d’un plan de gestion de tout conflit d’intérêts, dont les mesures qui doivent être prises par le déclarant pour empêcher ou résoudre le conflit d’intérêts, le délai qui lui est accordé pour mettre en œuvre ces mesures ainsi que les modalités de suivi de l’application de celles-ci. </a:t>
            </a:r>
          </a:p>
          <a:p>
            <a:r>
              <a:rPr lang="fr-CA" sz="1200" kern="1200" dirty="0" smtClean="0">
                <a:solidFill>
                  <a:schemeClr val="tx1"/>
                </a:solidFill>
                <a:effectLst/>
                <a:latin typeface="+mn-lt"/>
                <a:ea typeface="+mn-ea"/>
                <a:cs typeface="+mn-cs"/>
              </a:rPr>
              <a:t> </a:t>
            </a:r>
          </a:p>
          <a:p>
            <a:pPr lvl="1"/>
            <a:r>
              <a:rPr lang="fr-CA" sz="1200" kern="1200" dirty="0" smtClean="0">
                <a:solidFill>
                  <a:schemeClr val="tx1"/>
                </a:solidFill>
                <a:effectLst/>
                <a:latin typeface="+mn-lt"/>
                <a:ea typeface="+mn-ea"/>
                <a:cs typeface="+mn-cs"/>
              </a:rPr>
              <a:t>Le comité ou le responsable de l’unité concernée transmet sa décision par écrit au déclarant dans les meilleurs délais. Toutefois lorsque la Déclaration d’intérêt est soumise au comité dans le cadre d’une activité de recherche, le comité transmet sa décision par écrit au déclarant au plus tard vingt (20) jours après avoir reçu la déclaration d’intérêts de celui-ci.</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D350B54-A848-43DE-993D-C80B77665843}" type="slidenum">
              <a:rPr lang="fr-CA" smtClean="0">
                <a:solidFill>
                  <a:prstClr val="black"/>
                </a:solidFill>
                <a:latin typeface="Calibri"/>
              </a:rPr>
              <a:pPr/>
              <a:t>31</a:t>
            </a:fld>
            <a:endParaRPr lang="fr-CA">
              <a:solidFill>
                <a:prstClr val="black"/>
              </a:solidFill>
              <a:latin typeface="Calibri"/>
            </a:endParaRPr>
          </a:p>
        </p:txBody>
      </p:sp>
    </p:spTree>
    <p:extLst>
      <p:ext uri="{BB962C8B-B14F-4D97-AF65-F5344CB8AC3E}">
        <p14:creationId xmlns:p14="http://schemas.microsoft.com/office/powerpoint/2010/main" xmlns="" val="119972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smtClean="0"/>
              <a:t>La qualité de la recherche</a:t>
            </a:r>
            <a:r>
              <a:rPr lang="fr-CA" baseline="0" dirty="0" smtClean="0"/>
              <a:t> afin que les membres chercheurs de l’UdeM demeurent libres et impartiaux dans l’élaboration, l’exécution et la publication de leurs travaux.</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Les CI menacent généralement l’objectivité scientifique, l’impartialité et la crédibilité des décisions prises.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r>
              <a:rPr lang="fr-CA" sz="1200" kern="1200" baseline="0" dirty="0" smtClean="0">
                <a:solidFill>
                  <a:schemeClr val="tx1"/>
                </a:solidFill>
                <a:effectLst/>
                <a:latin typeface="+mn-lt"/>
                <a:ea typeface="+mn-ea"/>
                <a:cs typeface="+mn-cs"/>
              </a:rPr>
              <a:t>Voir </a:t>
            </a:r>
            <a:r>
              <a:rPr lang="en-CA" sz="1200" kern="1200" dirty="0" smtClean="0">
                <a:solidFill>
                  <a:schemeClr val="tx1"/>
                </a:solidFill>
                <a:effectLst/>
                <a:latin typeface="+mn-lt"/>
                <a:ea typeface="+mn-ea"/>
                <a:cs typeface="+mn-cs"/>
              </a:rPr>
              <a:t>Royal Society. (2003). </a:t>
            </a:r>
            <a:r>
              <a:rPr lang="en-CA" sz="1200" i="1" kern="1200" dirty="0" smtClean="0">
                <a:solidFill>
                  <a:schemeClr val="tx1"/>
                </a:solidFill>
                <a:effectLst/>
                <a:latin typeface="+mn-lt"/>
                <a:ea typeface="+mn-ea"/>
                <a:cs typeface="+mn-cs"/>
              </a:rPr>
              <a:t>Keeping science open: The effects of intellectual property policy on the conduct of science</a:t>
            </a:r>
            <a:r>
              <a:rPr lang="en-CA" sz="1200" kern="1200" dirty="0" smtClean="0">
                <a:solidFill>
                  <a:schemeClr val="tx1"/>
                </a:solidFill>
                <a:effectLst/>
                <a:latin typeface="+mn-lt"/>
                <a:ea typeface="+mn-ea"/>
                <a:cs typeface="+mn-cs"/>
              </a:rPr>
              <a:t> (London: Royal Society). (http://www.royalsoc.ac.uk/document.asp?tip=0&amp;id=1374).</a:t>
            </a:r>
            <a:endParaRPr lang="fr-CA" sz="1200" kern="1200" dirty="0" smtClean="0">
              <a:solidFill>
                <a:schemeClr val="tx1"/>
              </a:solidFill>
              <a:effectLst/>
              <a:latin typeface="+mn-lt"/>
              <a:ea typeface="+mn-ea"/>
              <a:cs typeface="+mn-cs"/>
            </a:endParaRPr>
          </a:p>
          <a:p>
            <a:r>
              <a:rPr lang="en-CA" sz="1200" kern="1200" dirty="0" err="1" smtClean="0">
                <a:solidFill>
                  <a:schemeClr val="tx1"/>
                </a:solidFill>
                <a:effectLst/>
                <a:latin typeface="+mn-lt"/>
                <a:ea typeface="+mn-ea"/>
                <a:cs typeface="+mn-cs"/>
              </a:rPr>
              <a:t>Fersko</a:t>
            </a:r>
            <a:r>
              <a:rPr lang="en-CA" sz="1200" kern="1200" dirty="0" smtClean="0">
                <a:solidFill>
                  <a:schemeClr val="tx1"/>
                </a:solidFill>
                <a:effectLst/>
                <a:latin typeface="+mn-lt"/>
                <a:ea typeface="+mn-ea"/>
                <a:cs typeface="+mn-cs"/>
              </a:rPr>
              <a:t>, R. S., &amp; </a:t>
            </a:r>
            <a:r>
              <a:rPr lang="en-CA" sz="1200" kern="1200" dirty="0" err="1" smtClean="0">
                <a:solidFill>
                  <a:schemeClr val="tx1"/>
                </a:solidFill>
                <a:effectLst/>
                <a:latin typeface="+mn-lt"/>
                <a:ea typeface="+mn-ea"/>
                <a:cs typeface="+mn-cs"/>
              </a:rPr>
              <a:t>Merabet</a:t>
            </a:r>
            <a:r>
              <a:rPr lang="en-CA" sz="1200" kern="1200" dirty="0" smtClean="0">
                <a:solidFill>
                  <a:schemeClr val="tx1"/>
                </a:solidFill>
                <a:effectLst/>
                <a:latin typeface="+mn-lt"/>
                <a:ea typeface="+mn-ea"/>
                <a:cs typeface="+mn-cs"/>
              </a:rPr>
              <a:t>, H. (2004). </a:t>
            </a:r>
            <a:r>
              <a:rPr lang="en-CA" sz="1200" i="1" kern="1200" dirty="0" smtClean="0">
                <a:solidFill>
                  <a:schemeClr val="tx1"/>
                </a:solidFill>
                <a:effectLst/>
                <a:latin typeface="+mn-lt"/>
                <a:ea typeface="+mn-ea"/>
                <a:cs typeface="+mn-cs"/>
              </a:rPr>
              <a:t>Sponsored research and the public’s right to know</a:t>
            </a:r>
            <a:r>
              <a:rPr lang="en-CA" sz="1200" kern="1200" dirty="0" smtClean="0">
                <a:solidFill>
                  <a:schemeClr val="tx1"/>
                </a:solidFill>
                <a:effectLst/>
                <a:latin typeface="+mn-lt"/>
                <a:ea typeface="+mn-ea"/>
                <a:cs typeface="+mn-cs"/>
              </a:rPr>
              <a:t>. Drug Development Research, 63(3), 103 – 111.</a:t>
            </a:r>
            <a:endParaRPr lang="fr-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smtClean="0"/>
              <a:t>Le financement universitaire</a:t>
            </a:r>
            <a:r>
              <a:rPr lang="fr-CA" baseline="0" dirty="0" smtClean="0"/>
              <a:t> : par le fait que les organismes sources de financement nécessite que chaque institution démontre un intérêt à identifier, évaluer et gérer ses CI (supporté par des règlements et politiques).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smtClean="0"/>
              <a:t>La qualité de l’enseignement</a:t>
            </a:r>
            <a:r>
              <a:rPr lang="fr-CA" baseline="0" dirty="0" smtClean="0"/>
              <a:t> : par le fait que les enseignants peuvent être influencés par l’industrie afin d’orienter les étudiants dans une voie particulière de pratique (intéressante pour les promoteurs) qui peut en même temps s’éloigner des intérêts du public; des clients et patients.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Exemple actuel : L’acide </a:t>
            </a:r>
            <a:r>
              <a:rPr lang="fr-CA" baseline="0" dirty="0" err="1" smtClean="0"/>
              <a:t>dichloracétique</a:t>
            </a:r>
            <a:r>
              <a:rPr lang="fr-CA" baseline="0" dirty="0" smtClean="0"/>
              <a:t> (DCA)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Démontré par le Dr </a:t>
            </a:r>
            <a:r>
              <a:rPr lang="fr-CA" baseline="0" dirty="0" err="1" smtClean="0"/>
              <a:t>Evangelos</a:t>
            </a:r>
            <a:r>
              <a:rPr lang="fr-CA" baseline="0" dirty="0" smtClean="0"/>
              <a:t> </a:t>
            </a:r>
            <a:r>
              <a:rPr lang="fr-CA" baseline="0" dirty="0" err="1" smtClean="0"/>
              <a:t>Michelakis</a:t>
            </a:r>
            <a:endParaRPr lang="fr-CA"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Efficace sur les tumeurs du cerveau, du poumon et du sein.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Avec des effets secondaires minimaux comparé aux autres thérapeutiques.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Voir le résumé à http://www.youtube.com/watch?v=tQL-ur0ftSU</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Un bel exemple que j’ai expérimenté en pratique; j’ajouterais même : le meilleur produit qui existe pour empêcher l’infection et inciter la guérison d’une plaie ouverte chez les animaux, c’est de la remplir de sucre raffiné blanc et de la couvrir avec de la pellicule de plastique (</a:t>
            </a:r>
            <a:r>
              <a:rPr lang="fr-CA" baseline="0" dirty="0" err="1" smtClean="0"/>
              <a:t>saran</a:t>
            </a:r>
            <a:r>
              <a:rPr lang="fr-CA" baseline="0" dirty="0" smtClean="0"/>
              <a:t> </a:t>
            </a:r>
            <a:r>
              <a:rPr lang="fr-CA" baseline="0" dirty="0" err="1" smtClean="0"/>
              <a:t>wrap</a:t>
            </a:r>
            <a:r>
              <a:rPr lang="fr-CA" baseline="0" dirty="0" smtClean="0"/>
              <a:t>). ! Le jus qui sera créé autour des tissus sera riche en glucose (très utile pour la réparation des tissus) et créera un niveau osmotique tel qu’aucun germe ne pourra s’y développer. Donc la plaie devient totalement stérile et en mesure de protéger sans faille les tissus. Quotidiennement, on rince à l’eau persillée et on recommence le bandage. Pourquoi est-ce que cela n’est même pas enseigné aux futurs médecins? Ni aux vétérinaires… Ce traitement extrêmement efficace qui ne coute rien.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La qualité des services offerts par l’Université</a:t>
            </a: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Si l’enseignement est organisé dans le but de placer le membre en CI (par les pratiques qu’on lui enseigne et qu’il développe par la suite) comment peut-on demander à ce dernier d’éviter les CI ainsi générés? Il est primordial que l’on réfléchisse à ces pratiques et que l’on amène la question au débat sur l’enseignement supérieur. Les CI qui diminuent la qualité des services ou leur accès.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La bonne gestion institutionnelle</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dirty="0" smtClean="0"/>
              <a:t>Un cadre qui reçoit des avantages d’un gros fournisseur de</a:t>
            </a:r>
            <a:r>
              <a:rPr lang="fr-CA" baseline="0" dirty="0" smtClean="0"/>
              <a:t> l’Université.</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baseline="0" dirty="0" smtClean="0"/>
              <a:t>Un regard sociétal est actuellement porté sur la gestion des universités.</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L’achalandage de la clientèle cible</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dirty="0" smtClean="0"/>
              <a:t>Toute</a:t>
            </a:r>
            <a:r>
              <a:rPr lang="fr-CA" baseline="0" dirty="0" smtClean="0"/>
              <a:t> atteinte à la réputation de l’Université porte atteinte à sa capacité d’attirer les meilleurs étudiants, chercheurs et enseignants.</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Les bonnes relations entre les membres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dirty="0" smtClean="0"/>
              <a:t>Les CI affectent souvent les relations dans les groupes de recherche et entre les groupes.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La confiance du public envers les sciences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fr-CA" sz="1200" kern="1200" dirty="0" smtClean="0">
                <a:solidFill>
                  <a:schemeClr val="tx1"/>
                </a:solidFill>
                <a:effectLst/>
                <a:latin typeface="+mn-lt"/>
                <a:ea typeface="+mn-ea"/>
                <a:cs typeface="+mn-cs"/>
              </a:rPr>
              <a:t>Chez les professionnels engagés en recherche, les CI amènent ainsi le risque de compromettre le statut privilégié des professions de la santé en laissant craindre une perte de confiance envers les sciences.</a:t>
            </a:r>
          </a:p>
          <a:p>
            <a:endParaRPr lang="fr-CA" sz="1200" kern="1200" dirty="0" smtClean="0">
              <a:solidFill>
                <a:schemeClr val="tx1"/>
              </a:solidFill>
              <a:effectLst/>
              <a:latin typeface="+mn-lt"/>
              <a:ea typeface="+mn-ea"/>
              <a:cs typeface="+mn-cs"/>
            </a:endParaRPr>
          </a:p>
          <a:p>
            <a:r>
              <a:rPr lang="en-CA" sz="1200" kern="1200" dirty="0" err="1" smtClean="0">
                <a:solidFill>
                  <a:schemeClr val="tx1"/>
                </a:solidFill>
                <a:effectLst/>
                <a:latin typeface="+mn-lt"/>
                <a:ea typeface="+mn-ea"/>
                <a:cs typeface="+mn-cs"/>
              </a:rPr>
              <a:t>Voir</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Roseman</a:t>
            </a:r>
            <a:r>
              <a:rPr lang="en-CA" sz="1200" kern="1200" dirty="0" smtClean="0">
                <a:solidFill>
                  <a:schemeClr val="tx1"/>
                </a:solidFill>
                <a:effectLst/>
                <a:latin typeface="+mn-lt"/>
                <a:ea typeface="+mn-ea"/>
                <a:cs typeface="+mn-cs"/>
              </a:rPr>
              <a:t>. M, </a:t>
            </a:r>
            <a:r>
              <a:rPr lang="en-CA" sz="1200" i="1" kern="1200" dirty="0" smtClean="0">
                <a:solidFill>
                  <a:schemeClr val="tx1"/>
                </a:solidFill>
                <a:effectLst/>
                <a:latin typeface="+mn-lt"/>
                <a:ea typeface="+mn-ea"/>
                <a:cs typeface="+mn-cs"/>
              </a:rPr>
              <a:t>Reporting of conflicts of interest from drug trials in Cochrane reviews: cross sectional study</a:t>
            </a:r>
            <a:r>
              <a:rPr lang="en-CA" sz="1200" kern="1200" dirty="0" smtClean="0">
                <a:solidFill>
                  <a:schemeClr val="tx1"/>
                </a:solidFill>
                <a:effectLst/>
                <a:latin typeface="+mn-lt"/>
                <a:ea typeface="+mn-ea"/>
                <a:cs typeface="+mn-cs"/>
              </a:rPr>
              <a:t>, BMJ 2012;345:e5155 </a:t>
            </a:r>
            <a:r>
              <a:rPr lang="en-CA" sz="1200" kern="1200" dirty="0" err="1" smtClean="0">
                <a:solidFill>
                  <a:schemeClr val="tx1"/>
                </a:solidFill>
                <a:effectLst/>
                <a:latin typeface="+mn-lt"/>
                <a:ea typeface="+mn-ea"/>
                <a:cs typeface="+mn-cs"/>
              </a:rPr>
              <a:t>doi</a:t>
            </a:r>
            <a:r>
              <a:rPr lang="en-CA" sz="1200" kern="1200" dirty="0" smtClean="0">
                <a:solidFill>
                  <a:schemeClr val="tx1"/>
                </a:solidFill>
                <a:effectLst/>
                <a:latin typeface="+mn-lt"/>
                <a:ea typeface="+mn-ea"/>
                <a:cs typeface="+mn-cs"/>
              </a:rPr>
              <a:t>: 10.1136/bmj.e5155, p. 1-10.</a:t>
            </a:r>
            <a:endParaRPr lang="fr-CA" sz="18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La réputation de l’Université et de ses membres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fr-CA" baseline="0" dirty="0" smtClean="0"/>
              <a:t>La gestion des réputations représente actuellement le cœur de la guerre dans les situations extrêmes de CI.</a:t>
            </a:r>
          </a:p>
          <a:p>
            <a:r>
              <a:rPr lang="fr-CA" baseline="0" dirty="0" smtClean="0"/>
              <a:t>Exemple : le dossier de l’université McGill avec SNC </a:t>
            </a:r>
            <a:r>
              <a:rPr lang="fr-CA" baseline="0" dirty="0" err="1" smtClean="0"/>
              <a:t>Lavalin</a:t>
            </a:r>
            <a:r>
              <a:rPr lang="fr-CA"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4</a:t>
            </a:fld>
            <a:endParaRPr lang="fr-CA">
              <a:solidFill>
                <a:prstClr val="black"/>
              </a:solidFill>
              <a:latin typeface="Calibri"/>
            </a:endParaRPr>
          </a:p>
        </p:txBody>
      </p:sp>
    </p:spTree>
    <p:extLst>
      <p:ext uri="{BB962C8B-B14F-4D97-AF65-F5344CB8AC3E}">
        <p14:creationId xmlns:p14="http://schemas.microsoft.com/office/powerpoint/2010/main" xmlns="" val="412460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34</a:t>
            </a:fld>
            <a:endParaRPr lang="fr-CA">
              <a:solidFill>
                <a:prstClr val="black"/>
              </a:solidFill>
              <a:latin typeface="Calibri"/>
            </a:endParaRPr>
          </a:p>
        </p:txBody>
      </p:sp>
    </p:spTree>
    <p:extLst>
      <p:ext uri="{BB962C8B-B14F-4D97-AF65-F5344CB8AC3E}">
        <p14:creationId xmlns:p14="http://schemas.microsoft.com/office/powerpoint/2010/main" xmlns="" val="6041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u="sng" kern="1200" dirty="0" smtClean="0">
                <a:solidFill>
                  <a:schemeClr val="tx1"/>
                </a:solidFill>
                <a:effectLst/>
                <a:latin typeface="+mn-lt"/>
                <a:ea typeface="+mn-ea"/>
                <a:cs typeface="+mn-cs"/>
              </a:rPr>
              <a:t>Révision par le comité d’appel</a:t>
            </a:r>
            <a:endParaRPr lang="fr-CA" sz="1200" kern="1200" dirty="0" smtClean="0">
              <a:solidFill>
                <a:schemeClr val="tx1"/>
              </a:solidFill>
              <a:effectLst/>
              <a:latin typeface="+mn-lt"/>
              <a:ea typeface="+mn-ea"/>
              <a:cs typeface="+mn-cs"/>
            </a:endParaRPr>
          </a:p>
          <a:p>
            <a:r>
              <a:rPr lang="fr-CA" sz="1200"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Si le déclarant n’est pas satisfait de la décision du comité ou du responsable de l’unité concernée quant à l’existence d’un conflit d’intérêts et à son plan de gestion, il peut demander au comité d’appel de réviser cette décision. </a:t>
            </a:r>
          </a:p>
          <a:p>
            <a:r>
              <a:rPr lang="fr-CA" sz="1200" kern="1200" dirty="0" smtClean="0">
                <a:solidFill>
                  <a:schemeClr val="tx1"/>
                </a:solidFill>
                <a:effectLst/>
                <a:latin typeface="+mn-lt"/>
                <a:ea typeface="+mn-ea"/>
                <a:cs typeface="+mn-cs"/>
              </a:rPr>
              <a:t> </a:t>
            </a:r>
          </a:p>
          <a:p>
            <a:pPr lvl="1"/>
            <a:r>
              <a:rPr lang="fr-CA" sz="1200" kern="1200" dirty="0" smtClean="0">
                <a:solidFill>
                  <a:schemeClr val="tx1"/>
                </a:solidFill>
                <a:effectLst/>
                <a:latin typeface="+mn-lt"/>
                <a:ea typeface="+mn-ea"/>
                <a:cs typeface="+mn-cs"/>
              </a:rPr>
              <a:t>La demande de révision doit préciser par écrit l’élément de la décision dont la révision est demandée et exposer de manière succincte les motifs de la demande et, s’il y a lieu, les mesures que le déclarant offre de mettre en œuvre pour gérer le conflit d’intérêts visé. La demande de révision doit être transmise par écrit au comité d’appel au plus tard dix (10) jours suivant la réception par le déclarant de la décision du comité ou du responsable de l’unité concernée. Le déclarant doit transmettre une copie de sa demande de révision au comité ou au responsable de l’unité concernée, selon le cas.</a:t>
            </a:r>
          </a:p>
          <a:p>
            <a:r>
              <a:rPr lang="fr-CA" sz="1200"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Sur réception de la demande de révision, le comité d’appel peut demander des informations additionnelles au déclarant ou au comité ou au responsable de l’unité concernée, selon le cas, pour l’éclairer avant de prendre sa décision. Au plus tard trente (30) jours après la réception de la demande de révision, le comité d’appel statue sur la demande de révision en traitant la déclaration d’intérêts visée comme s’il était le comité ou le responsable de l’unité concernée, selon le cas.</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D350B54-A848-43DE-993D-C80B77665843}" type="slidenum">
              <a:rPr lang="fr-CA" smtClean="0">
                <a:solidFill>
                  <a:prstClr val="black"/>
                </a:solidFill>
                <a:latin typeface="Calibri"/>
              </a:rPr>
              <a:pPr/>
              <a:t>36</a:t>
            </a:fld>
            <a:endParaRPr lang="fr-CA">
              <a:solidFill>
                <a:prstClr val="black"/>
              </a:solidFill>
              <a:latin typeface="Calibri"/>
            </a:endParaRPr>
          </a:p>
        </p:txBody>
      </p:sp>
    </p:spTree>
    <p:extLst>
      <p:ext uri="{BB962C8B-B14F-4D97-AF65-F5344CB8AC3E}">
        <p14:creationId xmlns:p14="http://schemas.microsoft.com/office/powerpoint/2010/main" xmlns="" val="119972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fr-CA">
                <a:latin typeface="Arial" pitchFamily="-112" charset="0"/>
              </a:rPr>
              <a:t>Il n’est peut-être pas mieux de priviliégier une déclaration trop « simple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Tiré du règlement sur les conflits d’intérêts de l’UdeM</a:t>
            </a:r>
          </a:p>
          <a:p>
            <a:r>
              <a:rPr lang="fr-CA" dirty="0" smtClean="0"/>
              <a:t>http://secretariatgeneral.umontreal.ca/fileadmin/user_upload/secretariat/doc_officiels/reglements/administration/adm10_23-reglement-conflits-interets.pdf</a:t>
            </a:r>
          </a:p>
          <a:p>
            <a:endParaRPr lang="fr-CA" baseline="0" dirty="0" smtClean="0"/>
          </a:p>
          <a:p>
            <a:r>
              <a:rPr lang="fr-CA" sz="1200" dirty="0" smtClean="0">
                <a:latin typeface="Arial" pitchFamily="34" charset="0"/>
                <a:cs typeface="Arial" pitchFamily="34" charset="0"/>
              </a:rPr>
              <a:t>L’expression tout étudiant signifie : </a:t>
            </a:r>
            <a:r>
              <a:rPr lang="fr-CA" sz="1200" u="sng" dirty="0" smtClean="0">
                <a:latin typeface="Arial" pitchFamily="34" charset="0"/>
                <a:cs typeface="Arial" pitchFamily="34" charset="0"/>
              </a:rPr>
              <a:t>tout étudiant de premier cycle participant à des projets de recherche, tout étudiant de deuxième et troisième cycles</a:t>
            </a:r>
            <a:r>
              <a:rPr lang="fr-CA" sz="1200" dirty="0" smtClean="0">
                <a:latin typeface="Arial" pitchFamily="34" charset="0"/>
                <a:cs typeface="Arial" pitchFamily="34" charset="0"/>
              </a:rPr>
              <a:t>.</a:t>
            </a:r>
            <a:endParaRPr lang="fr-CA" baseline="0" dirty="0" smtClean="0"/>
          </a:p>
          <a:p>
            <a:endParaRPr lang="fr-CA" baseline="0" dirty="0" smtClean="0"/>
          </a:p>
          <a:p>
            <a:r>
              <a:rPr lang="fr-CA" dirty="0" smtClean="0"/>
              <a:t>PRÉAMBULE </a:t>
            </a:r>
          </a:p>
          <a:p>
            <a:r>
              <a:rPr lang="fr-CA" b="1" dirty="0" smtClean="0"/>
              <a:t>Tout membre du personnel de l'Université peut être placé en situation de conflit d'intérêts</a:t>
            </a:r>
            <a:r>
              <a:rPr lang="fr-CA" dirty="0" smtClean="0"/>
              <a:t> à l'occasion de ses fonctions ou à l'occasion d'activités extérieures, de même que tout étudiant de premier cycle participant à des projets de recherche, tout étudiant de deuxième et troisième cycles et tout stagiaire postdoctoral. </a:t>
            </a:r>
          </a:p>
          <a:p>
            <a:r>
              <a:rPr lang="fr-CA" dirty="0" smtClean="0"/>
              <a:t>Afin de faire preuve de transparence et d'intégrité tout en respectant l'autonomie universitaire, l'Université de Montréal a décidé de se doter d'un règlement afin de prévenir les situations de conflit d'intérêts et, le cas échéant, de façon à protéger à la fois les personnes et l'institution. Ce règlement impose à tout membre du personnel, à tout étudiant de premier cycle participant à des projets de  recherche, tout étudiant de deuxième et  troisième cycles et tout stagiaire postdoctoral l'obligation de déclarer les activités susceptibles de le placer dans des situations réelles, potentielles ou apparentes de conflit d'intérêts. Ce règlement prévoit également les modalités de traitement de ces déclarations. </a:t>
            </a:r>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6</a:t>
            </a:fld>
            <a:endParaRPr lang="fr-CA">
              <a:solidFill>
                <a:prstClr val="black"/>
              </a:solidFill>
              <a:latin typeface="Calibri"/>
            </a:endParaRPr>
          </a:p>
        </p:txBody>
      </p:sp>
    </p:spTree>
    <p:extLst>
      <p:ext uri="{BB962C8B-B14F-4D97-AF65-F5344CB8AC3E}">
        <p14:creationId xmlns:p14="http://schemas.microsoft.com/office/powerpoint/2010/main" xmlns="" val="135924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En deux mots…</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Le </a:t>
            </a:r>
            <a:r>
              <a:rPr lang="fr-CA" sz="1200" b="1" kern="1200" dirty="0" smtClean="0">
                <a:solidFill>
                  <a:schemeClr val="tx1"/>
                </a:solidFill>
                <a:effectLst/>
                <a:latin typeface="+mn-lt"/>
                <a:ea typeface="+mn-ea"/>
                <a:cs typeface="+mn-cs"/>
              </a:rPr>
              <a:t>CI apparent</a:t>
            </a:r>
            <a:r>
              <a:rPr lang="fr-CA" sz="1200" kern="1200" dirty="0" smtClean="0">
                <a:solidFill>
                  <a:schemeClr val="tx1"/>
                </a:solidFill>
                <a:effectLst/>
                <a:latin typeface="+mn-lt"/>
                <a:ea typeface="+mn-ea"/>
                <a:cs typeface="+mn-cs"/>
              </a:rPr>
              <a:t> représente une situation où une personne suffisamment informée pourrait raisonnablement craindre la présence d’un CI.</a:t>
            </a:r>
          </a:p>
          <a:p>
            <a:r>
              <a:rPr lang="fr-CA" sz="1200" kern="1200" dirty="0" smtClean="0">
                <a:solidFill>
                  <a:schemeClr val="tx1"/>
                </a:solidFill>
                <a:effectLst/>
                <a:latin typeface="+mn-lt"/>
                <a:ea typeface="+mn-ea"/>
                <a:cs typeface="+mn-cs"/>
              </a:rPr>
              <a:t>Le </a:t>
            </a:r>
            <a:r>
              <a:rPr lang="fr-CA" sz="1200" b="1" kern="1200" dirty="0" smtClean="0">
                <a:solidFill>
                  <a:schemeClr val="tx1"/>
                </a:solidFill>
                <a:effectLst/>
                <a:latin typeface="+mn-lt"/>
                <a:ea typeface="+mn-ea"/>
                <a:cs typeface="+mn-cs"/>
              </a:rPr>
              <a:t>CI potentiel</a:t>
            </a:r>
            <a:r>
              <a:rPr lang="fr-CA" sz="1200" kern="1200" dirty="0" smtClean="0">
                <a:solidFill>
                  <a:schemeClr val="tx1"/>
                </a:solidFill>
                <a:effectLst/>
                <a:latin typeface="+mn-lt"/>
                <a:ea typeface="+mn-ea"/>
                <a:cs typeface="+mn-cs"/>
              </a:rPr>
              <a:t> réfère à une situation où des intérêts privés sont assez importants pour qu’une personne soit amenée à privilégier ceux-ci aux dépens de ses obligations professionnelles.</a:t>
            </a:r>
          </a:p>
          <a:p>
            <a:r>
              <a:rPr lang="fr-CA" sz="1200" kern="1200" dirty="0" smtClean="0">
                <a:solidFill>
                  <a:schemeClr val="tx1"/>
                </a:solidFill>
                <a:effectLst/>
                <a:latin typeface="+mn-lt"/>
                <a:ea typeface="+mn-ea"/>
                <a:cs typeface="+mn-cs"/>
              </a:rPr>
              <a:t>Dans le </a:t>
            </a:r>
            <a:r>
              <a:rPr lang="fr-CA" sz="1200" b="1" kern="1200" dirty="0" smtClean="0">
                <a:solidFill>
                  <a:schemeClr val="tx1"/>
                </a:solidFill>
                <a:effectLst/>
                <a:latin typeface="+mn-lt"/>
                <a:ea typeface="+mn-ea"/>
                <a:cs typeface="+mn-cs"/>
              </a:rPr>
              <a:t>CI réel</a:t>
            </a:r>
            <a:r>
              <a:rPr lang="fr-CA" sz="1200" kern="1200" dirty="0" smtClean="0">
                <a:solidFill>
                  <a:schemeClr val="tx1"/>
                </a:solidFill>
                <a:effectLst/>
                <a:latin typeface="+mn-lt"/>
                <a:ea typeface="+mn-ea"/>
                <a:cs typeface="+mn-cs"/>
              </a:rPr>
              <a:t> l’existence du conflit est concret, effectif, existant, palpable, visible, tangible, vrai.</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7</a:t>
            </a:fld>
            <a:endParaRPr lang="fr-CA">
              <a:solidFill>
                <a:prstClr val="black"/>
              </a:solidFill>
              <a:latin typeface="Calibri"/>
            </a:endParaRPr>
          </a:p>
        </p:txBody>
      </p:sp>
    </p:spTree>
    <p:extLst>
      <p:ext uri="{BB962C8B-B14F-4D97-AF65-F5344CB8AC3E}">
        <p14:creationId xmlns:p14="http://schemas.microsoft.com/office/powerpoint/2010/main" xmlns="" val="275180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CA" dirty="0" smtClean="0"/>
              <a:t>1) </a:t>
            </a:r>
            <a:r>
              <a:rPr lang="fr-CA" sz="1200" dirty="0" smtClean="0">
                <a:solidFill>
                  <a:schemeClr val="bg1"/>
                </a:solidFill>
              </a:rPr>
              <a:t>Le cadre qui </a:t>
            </a:r>
            <a:r>
              <a:rPr lang="fr-CA" sz="1200" u="sng" dirty="0" smtClean="0">
                <a:solidFill>
                  <a:schemeClr val="accent3">
                    <a:lumMod val="75000"/>
                  </a:schemeClr>
                </a:solidFill>
              </a:rPr>
              <a:t>agit de son influence</a:t>
            </a:r>
            <a:r>
              <a:rPr lang="fr-CA" sz="1200" dirty="0" smtClean="0">
                <a:solidFill>
                  <a:schemeClr val="bg1"/>
                </a:solidFill>
              </a:rPr>
              <a:t> pour que soit engagé un membre de sa famille à l’Université.</a:t>
            </a:r>
            <a:endParaRPr lang="fr-CA" dirty="0" smtClean="0"/>
          </a:p>
          <a:p>
            <a:pPr lvl="1"/>
            <a:r>
              <a:rPr lang="fr-CA" dirty="0" smtClean="0"/>
              <a:t>Intérêt personnel par affiliation.</a:t>
            </a:r>
          </a:p>
          <a:p>
            <a:pPr lvl="1"/>
            <a:endParaRPr lang="fr-CA" dirty="0" smtClean="0"/>
          </a:p>
          <a:p>
            <a:pPr lvl="1"/>
            <a:r>
              <a:rPr lang="fr-CA" dirty="0" smtClean="0"/>
              <a:t>Solutions : 	Faire en sorte que</a:t>
            </a:r>
            <a:r>
              <a:rPr lang="fr-CA" baseline="0" dirty="0" smtClean="0"/>
              <a:t> le cadre</a:t>
            </a:r>
            <a:r>
              <a:rPr lang="fr-CA" dirty="0" smtClean="0"/>
              <a:t> se retire tout</a:t>
            </a:r>
            <a:r>
              <a:rPr lang="fr-CA" baseline="0" dirty="0" smtClean="0"/>
              <a:t> au long du processus d’engagement.</a:t>
            </a:r>
            <a:endParaRPr lang="fr-CA" dirty="0" smtClean="0"/>
          </a:p>
          <a:p>
            <a:pPr lvl="1"/>
            <a:r>
              <a:rPr lang="fr-CA" dirty="0" smtClean="0"/>
              <a:t>		</a:t>
            </a:r>
          </a:p>
          <a:p>
            <a:pPr lvl="1"/>
            <a:r>
              <a:rPr lang="fr-CA" dirty="0" smtClean="0"/>
              <a:t>2) L’étudiant qui est auxiliaire d’enseignement avec le mandat de corriger les travaux de ses amis(es).</a:t>
            </a:r>
            <a:endParaRPr lang="fr-CA" sz="2000" dirty="0" smtClean="0"/>
          </a:p>
          <a:p>
            <a:pPr lvl="1"/>
            <a:r>
              <a:rPr lang="fr-CA" dirty="0" smtClean="0"/>
              <a:t>Intérêt de privilégier ses proches afin de maintenir de bonnes relations.</a:t>
            </a:r>
          </a:p>
          <a:p>
            <a:pPr lvl="2"/>
            <a:endParaRPr lang="fr-CA" dirty="0" smtClean="0"/>
          </a:p>
          <a:p>
            <a:pPr lvl="1"/>
            <a:r>
              <a:rPr lang="fr-CA" dirty="0" smtClean="0"/>
              <a:t>Solutions : 	Les agissement envers ses amis(es) doivent avoir lieu avec la même rigueur qu’avec les autres étudiants(es). </a:t>
            </a:r>
          </a:p>
          <a:p>
            <a:pPr lvl="2"/>
            <a:r>
              <a:rPr lang="fr-CA" dirty="0" smtClean="0"/>
              <a:t>	Faire en sorte d’avoir de l’aide dans le but d’assurer l’évaluation des travaux des proches, amis(es) et famille. </a:t>
            </a:r>
          </a:p>
          <a:p>
            <a:pPr lvl="3"/>
            <a:r>
              <a:rPr lang="fr-CA" dirty="0" smtClean="0"/>
              <a:t>	Solution à l’apparence de CI.</a:t>
            </a:r>
          </a:p>
          <a:p>
            <a:pPr lvl="2"/>
            <a:endParaRPr lang="fr-CA" dirty="0" smtClean="0"/>
          </a:p>
          <a:p>
            <a:pPr lvl="1"/>
            <a:r>
              <a:rPr lang="fr-CA" dirty="0" smtClean="0"/>
              <a:t>3) Le professeur qui </a:t>
            </a:r>
            <a:r>
              <a:rPr lang="fr-CA" u="sng" dirty="0" smtClean="0"/>
              <a:t>privilégie ou désavantage</a:t>
            </a:r>
            <a:r>
              <a:rPr lang="fr-CA" dirty="0" smtClean="0"/>
              <a:t> un étudiant par rapport aux autres, pour une raison raciale idéologique ou religieuse.</a:t>
            </a:r>
          </a:p>
          <a:p>
            <a:pPr lvl="1"/>
            <a:r>
              <a:rPr lang="fr-CA" sz="1600" dirty="0" smtClean="0"/>
              <a:t>Intérêt personnel</a:t>
            </a:r>
          </a:p>
          <a:p>
            <a:pPr lvl="1"/>
            <a:r>
              <a:rPr lang="fr-CA" sz="1600" dirty="0" smtClean="0"/>
              <a:t>Reconnaissance</a:t>
            </a:r>
          </a:p>
          <a:p>
            <a:pPr lvl="1"/>
            <a:r>
              <a:rPr lang="fr-CA" sz="1600" dirty="0" smtClean="0"/>
              <a:t>Intérêt collectif</a:t>
            </a:r>
          </a:p>
          <a:p>
            <a:pPr lvl="1"/>
            <a:r>
              <a:rPr lang="fr-CA" sz="1600" dirty="0" smtClean="0"/>
              <a:t>	</a:t>
            </a:r>
            <a:r>
              <a:rPr lang="fr-CA" sz="1400" dirty="0" smtClean="0"/>
              <a:t>Harcèlement</a:t>
            </a:r>
          </a:p>
          <a:p>
            <a:pPr lvl="1"/>
            <a:r>
              <a:rPr lang="fr-CA" sz="1400" dirty="0" smtClean="0"/>
              <a:t>	Racisme</a:t>
            </a:r>
          </a:p>
          <a:p>
            <a:pPr lvl="2"/>
            <a:endParaRPr lang="fr-CA" dirty="0" smtClean="0"/>
          </a:p>
          <a:p>
            <a:pPr lvl="1"/>
            <a:r>
              <a:rPr lang="fr-CA" dirty="0" smtClean="0"/>
              <a:t>Solutions : 	Le jugement des professeurs et chargés de cours doivent être intègres en toute circonstances.</a:t>
            </a:r>
          </a:p>
          <a:p>
            <a:pPr lvl="2"/>
            <a:r>
              <a:rPr lang="fr-CA" dirty="0" smtClean="0"/>
              <a:t>	Respecter chaque étudiant</a:t>
            </a:r>
          </a:p>
          <a:p>
            <a:pPr lvl="2"/>
            <a:r>
              <a:rPr lang="fr-CA" dirty="0" smtClean="0"/>
              <a:t>	S’ouvrir à la diversité</a:t>
            </a:r>
          </a:p>
          <a:p>
            <a:pPr lvl="2"/>
            <a:r>
              <a:rPr lang="fr-CA" dirty="0" smtClean="0"/>
              <a:t>	Justice et équité</a:t>
            </a:r>
          </a:p>
          <a:p>
            <a:pPr lvl="2"/>
            <a:endParaRPr lang="fr-CA"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CA" dirty="0" smtClean="0"/>
              <a:t>4) </a:t>
            </a:r>
            <a:r>
              <a:rPr lang="fr-CA" sz="1200" dirty="0" smtClean="0">
                <a:solidFill>
                  <a:schemeClr val="bg1"/>
                </a:solidFill>
              </a:rPr>
              <a:t>Le praticien qui </a:t>
            </a:r>
            <a:r>
              <a:rPr lang="fr-CA" sz="1200" u="sng" dirty="0" smtClean="0">
                <a:solidFill>
                  <a:schemeClr val="accent3">
                    <a:lumMod val="75000"/>
                  </a:schemeClr>
                </a:solidFill>
              </a:rPr>
              <a:t>convainc un client à subir une intervention</a:t>
            </a:r>
            <a:r>
              <a:rPr lang="fr-CA" sz="1200" dirty="0" smtClean="0">
                <a:solidFill>
                  <a:schemeClr val="bg1"/>
                </a:solidFill>
              </a:rPr>
              <a:t> sans considérer d’autres traitements qui seraient dans son meilleur intérêt.</a:t>
            </a:r>
            <a:endParaRPr lang="fr-CA" dirty="0" smtClean="0"/>
          </a:p>
          <a:p>
            <a:pPr lvl="1"/>
            <a:r>
              <a:rPr lang="fr-CA" sz="1600" dirty="0" smtClean="0"/>
              <a:t>	Intérêts économiques</a:t>
            </a:r>
          </a:p>
          <a:p>
            <a:pPr lvl="1"/>
            <a:r>
              <a:rPr lang="fr-CA" sz="1600" dirty="0" smtClean="0"/>
              <a:t>	Autoréférencement</a:t>
            </a:r>
          </a:p>
          <a:p>
            <a:pPr lvl="2"/>
            <a:endParaRPr lang="fr-CA" dirty="0" smtClean="0"/>
          </a:p>
          <a:p>
            <a:pPr lvl="1"/>
            <a:r>
              <a:rPr lang="fr-CA" dirty="0" smtClean="0"/>
              <a:t>Solutions : 	Le professionnel de la santé doit agir envers son client en le conseillant avec la plus grande neutralité possible. </a:t>
            </a:r>
          </a:p>
          <a:p>
            <a:pPr lvl="2"/>
            <a:r>
              <a:rPr lang="fr-CA" sz="1600" dirty="0" smtClean="0"/>
              <a:t>	Éviter les situations de </a:t>
            </a:r>
            <a:r>
              <a:rPr lang="fr-CA" sz="1600" i="1" dirty="0" err="1" smtClean="0"/>
              <a:t>kickback</a:t>
            </a:r>
            <a:endParaRPr lang="fr-CA" sz="1600" i="1" dirty="0" smtClean="0"/>
          </a:p>
          <a:p>
            <a:pPr lvl="2"/>
            <a:r>
              <a:rPr lang="fr-CA" sz="1600" dirty="0" smtClean="0"/>
              <a:t>	Établir une relation de confiance mutuelle avec son client.</a:t>
            </a:r>
          </a:p>
          <a:p>
            <a:pPr lvl="1"/>
            <a:endParaRPr lang="fr-CA" dirty="0" smtClean="0"/>
          </a:p>
          <a:p>
            <a:pPr lvl="1"/>
            <a:endParaRPr lang="fr-CA" dirty="0" smtClean="0"/>
          </a:p>
          <a:p>
            <a:pPr lvl="1"/>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9</a:t>
            </a:fld>
            <a:endParaRPr lang="fr-CA">
              <a:solidFill>
                <a:prstClr val="black"/>
              </a:solidFill>
              <a:latin typeface="Calibri"/>
            </a:endParaRPr>
          </a:p>
        </p:txBody>
      </p:sp>
    </p:spTree>
    <p:extLst>
      <p:ext uri="{BB962C8B-B14F-4D97-AF65-F5344CB8AC3E}">
        <p14:creationId xmlns:p14="http://schemas.microsoft.com/office/powerpoint/2010/main" xmlns="" val="243830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chemeClr val="tx2"/>
                </a:solidFill>
              </a:rPr>
              <a:t>Exemple : Il peut être difficile pour un gestionnaire d’hôpitaux de concilier son mandat d'effectuer des coupures de personnel avec celui de fournir des soins de qualité aux patients.</a:t>
            </a:r>
          </a:p>
          <a:p>
            <a:endParaRPr lang="fr-CA" dirty="0" smtClean="0"/>
          </a:p>
          <a:p>
            <a:r>
              <a:rPr lang="fr-CA" dirty="0" smtClean="0"/>
              <a:t>Solutions : </a:t>
            </a:r>
          </a:p>
          <a:p>
            <a:pPr marL="800100" lvl="1" indent="-342900">
              <a:spcBef>
                <a:spcPts val="1200"/>
              </a:spcBef>
              <a:buFont typeface="Arial" pitchFamily="34" charset="0"/>
              <a:buChar char="•"/>
            </a:pPr>
            <a:r>
              <a:rPr lang="fr-CA" sz="2200" dirty="0" smtClean="0">
                <a:solidFill>
                  <a:schemeClr val="bg1"/>
                </a:solidFill>
                <a:effectLst>
                  <a:outerShdw blurRad="50800" dist="38100" dir="2700000" algn="tl" rotWithShape="0">
                    <a:srgbClr val="000000">
                      <a:alpha val="43000"/>
                    </a:srgbClr>
                  </a:outerShdw>
                </a:effectLst>
                <a:latin typeface="Arial"/>
                <a:cs typeface="Arial"/>
              </a:rPr>
              <a:t>Clarifier les finalités de chacun de nos rôles et leurs implications auprès des personnes concernées.</a:t>
            </a:r>
          </a:p>
          <a:p>
            <a:pPr marL="800100" lvl="1" indent="-342900">
              <a:spcBef>
                <a:spcPts val="1200"/>
              </a:spcBef>
              <a:buFont typeface="Arial" pitchFamily="34" charset="0"/>
              <a:buChar char="•"/>
            </a:pPr>
            <a:r>
              <a:rPr lang="fr-CA" sz="2200" dirty="0" smtClean="0">
                <a:effectLst>
                  <a:outerShdw blurRad="50800" dist="38100" dir="2700000" algn="tl" rotWithShape="0">
                    <a:srgbClr val="000000">
                      <a:alpha val="43000"/>
                    </a:srgbClr>
                  </a:outerShdw>
                </a:effectLst>
                <a:latin typeface="Arial"/>
                <a:cs typeface="Arial"/>
              </a:rPr>
              <a:t>Prendre les moyens nécessaires pour éviter de porter préjudice à quiconque.</a:t>
            </a:r>
          </a:p>
          <a:p>
            <a:endParaRPr lang="fr-CA" dirty="0" smtClean="0"/>
          </a:p>
          <a:p>
            <a:endParaRPr lang="fr-CA" dirty="0" smtClean="0"/>
          </a:p>
          <a:p>
            <a:r>
              <a:rPr lang="fr-CA" dirty="0" smtClean="0"/>
              <a:t>Exemples : 	Le médecin-chercheur</a:t>
            </a:r>
          </a:p>
          <a:p>
            <a:r>
              <a:rPr lang="fr-CA" dirty="0" smtClean="0"/>
              <a:t>	Le professeur-clinicien</a:t>
            </a:r>
          </a:p>
          <a:p>
            <a:r>
              <a:rPr lang="fr-CA" dirty="0" smtClean="0"/>
              <a:t>	Le</a:t>
            </a:r>
            <a:r>
              <a:rPr lang="fr-CA" baseline="0" dirty="0" smtClean="0"/>
              <a:t> membre-entrepreneur</a:t>
            </a:r>
          </a:p>
          <a:p>
            <a:r>
              <a:rPr lang="fr-CA" baseline="0" dirty="0" smtClean="0"/>
              <a:t>	Le chercheur-consultant</a:t>
            </a:r>
            <a:endParaRPr lang="fr-CA" dirty="0" smtClean="0"/>
          </a:p>
          <a:p>
            <a:endParaRPr lang="fr-CA" b="0" baseline="0" dirty="0" smtClean="0"/>
          </a:p>
          <a:p>
            <a:r>
              <a:rPr lang="fr-CA" b="0" dirty="0" smtClean="0"/>
              <a:t>« Nature et conséquences des conflits de rôles »</a:t>
            </a:r>
          </a:p>
          <a:p>
            <a:r>
              <a:rPr lang="fr-CA" b="0" dirty="0" smtClean="0"/>
              <a:t>http://hal.archives-ouvertes.fr/docs/00/36/04/74/PDF/Article_Perrot_IAE_Aix_Roles_V2.pdf</a:t>
            </a:r>
          </a:p>
          <a:p>
            <a:endParaRPr lang="fr-CA" b="0" dirty="0" smtClean="0"/>
          </a:p>
          <a:p>
            <a:r>
              <a:rPr lang="fr-CA" b="0" dirty="0" smtClean="0"/>
              <a:t>Solutions inspirées de l’</a:t>
            </a:r>
            <a:r>
              <a:rPr lang="fr-CA" dirty="0" smtClean="0"/>
              <a:t>Article 31 </a:t>
            </a:r>
            <a:r>
              <a:rPr lang="fr-CA" b="0" dirty="0" smtClean="0"/>
              <a:t>du </a:t>
            </a:r>
            <a:r>
              <a:rPr lang="fr-CA" sz="1200" b="0" i="0" kern="1200" dirty="0" smtClean="0">
                <a:solidFill>
                  <a:schemeClr val="tx1"/>
                </a:solidFill>
                <a:effectLst/>
                <a:latin typeface="+mn-lt"/>
                <a:ea typeface="+mn-ea"/>
                <a:cs typeface="+mn-cs"/>
              </a:rPr>
              <a:t>Code de déontologie des membres de l'Ordre des conseillers et conseillères d'orientation et des psychoéducateurs et psychoéducatrices du Québec.</a:t>
            </a:r>
          </a:p>
          <a:p>
            <a:r>
              <a:rPr lang="fr-CA" sz="1200" b="0" i="0" kern="1200" dirty="0" smtClean="0">
                <a:solidFill>
                  <a:schemeClr val="tx1"/>
                </a:solidFill>
                <a:effectLst/>
                <a:latin typeface="+mn-lt"/>
                <a:ea typeface="+mn-ea"/>
                <a:cs typeface="+mn-cs"/>
              </a:rPr>
              <a:t>Article ajouté en 2006</a:t>
            </a:r>
            <a:endParaRPr lang="fr-CA" b="0" dirty="0" smtClean="0"/>
          </a:p>
          <a:p>
            <a:endParaRPr lang="fr-CA" b="0" dirty="0" smtClean="0"/>
          </a:p>
          <a:p>
            <a:endParaRPr lang="fr-CA" b="0"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10</a:t>
            </a:fld>
            <a:endParaRPr lang="fr-CA">
              <a:solidFill>
                <a:prstClr val="black"/>
              </a:solidFill>
              <a:latin typeface="Calibri"/>
            </a:endParaRPr>
          </a:p>
        </p:txBody>
      </p:sp>
    </p:spTree>
    <p:extLst>
      <p:ext uri="{BB962C8B-B14F-4D97-AF65-F5344CB8AC3E}">
        <p14:creationId xmlns:p14="http://schemas.microsoft.com/office/powerpoint/2010/main" xmlns="" val="1552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Tiré</a:t>
            </a:r>
            <a:r>
              <a:rPr lang="fr-CA" baseline="0" dirty="0" smtClean="0"/>
              <a:t> du R</a:t>
            </a:r>
            <a:r>
              <a:rPr lang="fr-CA" dirty="0" smtClean="0"/>
              <a:t>apport sur les conflits d’intérêts à l’Université de Montréal : éthique, pratiques et politiques </a:t>
            </a:r>
          </a:p>
          <a:p>
            <a:r>
              <a:rPr lang="fr-CA" dirty="0" smtClean="0"/>
              <a:t>22 mai 2007 </a:t>
            </a:r>
          </a:p>
          <a:p>
            <a:r>
              <a:rPr lang="fr-CA" dirty="0" smtClean="0"/>
              <a:t> </a:t>
            </a:r>
          </a:p>
          <a:p>
            <a:r>
              <a:rPr lang="fr-CA" dirty="0" smtClean="0"/>
              <a:t>Mémoire présenté à M. </a:t>
            </a:r>
            <a:r>
              <a:rPr lang="fr-CA" dirty="0" err="1" smtClean="0"/>
              <a:t>Elvio</a:t>
            </a:r>
            <a:r>
              <a:rPr lang="fr-CA" dirty="0" smtClean="0"/>
              <a:t> </a:t>
            </a:r>
            <a:r>
              <a:rPr lang="fr-CA" dirty="0" err="1" smtClean="0"/>
              <a:t>Buono</a:t>
            </a:r>
            <a:r>
              <a:rPr lang="fr-CA" dirty="0" smtClean="0"/>
              <a:t>, Président du comité sur les conflits d’intérêts à l’Université de Montréal. </a:t>
            </a:r>
          </a:p>
          <a:p>
            <a:r>
              <a:rPr lang="fr-CA" dirty="0" smtClean="0"/>
              <a:t>Par Vincent Couture, </a:t>
            </a:r>
            <a:r>
              <a:rPr lang="fr-CA" dirty="0" err="1" smtClean="0"/>
              <a:t>Elise</a:t>
            </a:r>
            <a:r>
              <a:rPr lang="fr-CA" dirty="0" smtClean="0"/>
              <a:t> Smith</a:t>
            </a:r>
            <a:r>
              <a:rPr lang="fr-CA" baseline="0" dirty="0" smtClean="0"/>
              <a:t> </a:t>
            </a:r>
            <a:r>
              <a:rPr lang="fr-CA" dirty="0" smtClean="0"/>
              <a:t>et</a:t>
            </a:r>
            <a:r>
              <a:rPr lang="fr-CA" baseline="0" dirty="0" smtClean="0"/>
              <a:t> </a:t>
            </a:r>
            <a:r>
              <a:rPr lang="fr-CA" dirty="0" err="1" smtClean="0"/>
              <a:t>Bryn</a:t>
            </a:r>
            <a:r>
              <a:rPr lang="fr-CA" dirty="0" smtClean="0"/>
              <a:t> Williams-Jones.</a:t>
            </a:r>
          </a:p>
          <a:p>
            <a:r>
              <a:rPr lang="fr-CA" dirty="0" smtClean="0"/>
              <a:t>https://papyrus.bib.umontreal.ca/jspui/handle/1866/2909</a:t>
            </a:r>
            <a:endParaRPr lang="fr-CA" dirty="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11</a:t>
            </a:fld>
            <a:endParaRPr lang="fr-CA">
              <a:solidFill>
                <a:prstClr val="black"/>
              </a:solidFill>
              <a:latin typeface="Calibri"/>
            </a:endParaRPr>
          </a:p>
        </p:txBody>
      </p:sp>
    </p:spTree>
    <p:extLst>
      <p:ext uri="{BB962C8B-B14F-4D97-AF65-F5344CB8AC3E}">
        <p14:creationId xmlns:p14="http://schemas.microsoft.com/office/powerpoint/2010/main" xmlns="" val="50088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dirty="0" smtClean="0"/>
              <a:t>Voir l’affaire Nancy </a:t>
            </a:r>
            <a:r>
              <a:rPr lang="fr-CA" sz="1200" dirty="0" err="1" smtClean="0"/>
              <a:t>Olivieri</a:t>
            </a:r>
            <a:r>
              <a:rPr lang="fr-CA" sz="1200" dirty="0" smtClean="0"/>
              <a:t> à l’Université de Toronto.</a:t>
            </a:r>
          </a:p>
          <a:p>
            <a:r>
              <a:rPr lang="fr-CA" sz="1200" dirty="0" smtClean="0"/>
              <a:t>http://www.fqppu.org/assets/files/archives/Bulletin-CLAAU/liberte_academique_n02.pdf</a:t>
            </a:r>
          </a:p>
          <a:p>
            <a:endParaRPr lang="fr-CA" sz="1200" dirty="0" smtClean="0"/>
          </a:p>
          <a:p>
            <a:r>
              <a:rPr lang="en-CA" sz="1200" kern="1200" dirty="0" smtClean="0">
                <a:solidFill>
                  <a:schemeClr val="tx1"/>
                </a:solidFill>
                <a:effectLst/>
                <a:latin typeface="+mn-lt"/>
                <a:ea typeface="+mn-ea"/>
                <a:cs typeface="+mn-cs"/>
              </a:rPr>
              <a:t>A. Schafer, « Biomedical con</a:t>
            </a:r>
            <a:r>
              <a:rPr lang="fr-CA" sz="1200" kern="1200" dirty="0" smtClean="0">
                <a:solidFill>
                  <a:schemeClr val="tx1"/>
                </a:solidFill>
                <a:effectLst/>
                <a:latin typeface="+mn-lt"/>
                <a:ea typeface="+mn-ea"/>
                <a:cs typeface="+mn-cs"/>
              </a:rPr>
              <a:t>ﬂ</a:t>
            </a:r>
            <a:r>
              <a:rPr lang="en-CA" sz="1200" kern="1200" dirty="0" err="1" smtClean="0">
                <a:solidFill>
                  <a:schemeClr val="tx1"/>
                </a:solidFill>
                <a:effectLst/>
                <a:latin typeface="+mn-lt"/>
                <a:ea typeface="+mn-ea"/>
                <a:cs typeface="+mn-cs"/>
              </a:rPr>
              <a:t>icts</a:t>
            </a:r>
            <a:r>
              <a:rPr lang="en-CA" sz="1200" kern="1200" dirty="0" smtClean="0">
                <a:solidFill>
                  <a:schemeClr val="tx1"/>
                </a:solidFill>
                <a:effectLst/>
                <a:latin typeface="+mn-lt"/>
                <a:ea typeface="+mn-ea"/>
                <a:cs typeface="+mn-cs"/>
              </a:rPr>
              <a:t> of interest: A defence of the sequestration thesis – learning from the cases of Nancy </a:t>
            </a:r>
            <a:r>
              <a:rPr lang="en-CA" sz="1200" kern="1200" dirty="0" err="1" smtClean="0">
                <a:solidFill>
                  <a:schemeClr val="tx1"/>
                </a:solidFill>
                <a:effectLst/>
                <a:latin typeface="+mn-lt"/>
                <a:ea typeface="+mn-ea"/>
                <a:cs typeface="+mn-cs"/>
              </a:rPr>
              <a:t>Olivieri</a:t>
            </a:r>
            <a:r>
              <a:rPr lang="en-CA" sz="1200" kern="1200" dirty="0" smtClean="0">
                <a:solidFill>
                  <a:schemeClr val="tx1"/>
                </a:solidFill>
                <a:effectLst/>
                <a:latin typeface="+mn-lt"/>
                <a:ea typeface="+mn-ea"/>
                <a:cs typeface="+mn-cs"/>
              </a:rPr>
              <a:t> and David Healy », Journal of Medical Ethics, </a:t>
            </a:r>
            <a:r>
              <a:rPr lang="en-CA" sz="1200" kern="1200" dirty="0" err="1" smtClean="0">
                <a:solidFill>
                  <a:schemeClr val="tx1"/>
                </a:solidFill>
                <a:effectLst/>
                <a:latin typeface="+mn-lt"/>
                <a:ea typeface="+mn-ea"/>
                <a:cs typeface="+mn-cs"/>
              </a:rPr>
              <a:t>vol</a:t>
            </a:r>
            <a:r>
              <a:rPr lang="en-CA" sz="1200" kern="1200" dirty="0" smtClean="0">
                <a:solidFill>
                  <a:schemeClr val="tx1"/>
                </a:solidFill>
                <a:effectLst/>
                <a:latin typeface="+mn-lt"/>
                <a:ea typeface="+mn-ea"/>
                <a:cs typeface="+mn-cs"/>
              </a:rPr>
              <a:t> 30, no 1, 2004, p. 8-24.</a:t>
            </a:r>
            <a:endParaRPr lang="fr-CA" sz="1200" dirty="0" smtClean="0"/>
          </a:p>
          <a:p>
            <a:endParaRPr lang="fr-CA" sz="1200" dirty="0" smtClean="0"/>
          </a:p>
          <a:p>
            <a:r>
              <a:rPr lang="fr-CA" dirty="0" smtClean="0"/>
              <a:t>Nous verrons, au module</a:t>
            </a:r>
            <a:r>
              <a:rPr lang="fr-CA" baseline="0" dirty="0" smtClean="0"/>
              <a:t> 4, que le règlement sur les CI de l’UdeM ne comprend aucune définition du CI.</a:t>
            </a:r>
          </a:p>
          <a:p>
            <a:endParaRPr lang="fr-CA" baseline="0" dirty="0" smtClean="0"/>
          </a:p>
          <a:p>
            <a:r>
              <a:rPr lang="fr-CA" baseline="0" dirty="0" smtClean="0"/>
              <a:t>Nous allons donc, maintenant, prendre connaissance de différentes définitions des CI.</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Nous verrons</a:t>
            </a:r>
            <a:r>
              <a:rPr lang="fr-CA" b="1" baseline="0" dirty="0" smtClean="0"/>
              <a:t> que</a:t>
            </a:r>
            <a:r>
              <a:rPr lang="fr-CA" b="1" dirty="0" smtClean="0"/>
              <a:t> le CI n’est pas une accusation</a:t>
            </a:r>
            <a:r>
              <a:rPr lang="fr-CA" dirty="0" smtClean="0"/>
              <a:t>, mais une situation où le membre se trouve à risque d’</a:t>
            </a:r>
            <a:r>
              <a:rPr lang="fr-CA" b="1" dirty="0" smtClean="0"/>
              <a:t>altérer</a:t>
            </a:r>
            <a:r>
              <a:rPr lang="fr-CA" b="1" baseline="0" dirty="0" smtClean="0"/>
              <a:t> son jugement et ses actions</a:t>
            </a:r>
            <a:r>
              <a:rPr lang="fr-CA" baseline="0" dirty="0" smtClean="0"/>
              <a:t>.</a:t>
            </a:r>
          </a:p>
          <a:p>
            <a:endParaRPr lang="fr-CA" baseline="0" dirty="0" smtClean="0"/>
          </a:p>
          <a:p>
            <a:endParaRPr lang="fr-CA" sz="1200" dirty="0" smtClean="0"/>
          </a:p>
        </p:txBody>
      </p:sp>
      <p:sp>
        <p:nvSpPr>
          <p:cNvPr id="4" name="Espace réservé du numéro de diapositive 3"/>
          <p:cNvSpPr>
            <a:spLocks noGrp="1"/>
          </p:cNvSpPr>
          <p:nvPr>
            <p:ph type="sldNum" sz="quarter" idx="10"/>
          </p:nvPr>
        </p:nvSpPr>
        <p:spPr/>
        <p:txBody>
          <a:bodyPr/>
          <a:lstStyle/>
          <a:p>
            <a:fld id="{8DC5DCC5-D402-4E64-8F0B-0702A8D87E23}" type="slidenum">
              <a:rPr lang="fr-CA" smtClean="0">
                <a:solidFill>
                  <a:prstClr val="black"/>
                </a:solidFill>
                <a:latin typeface="Calibri"/>
              </a:rPr>
              <a:pPr/>
              <a:t>12</a:t>
            </a:fld>
            <a:endParaRPr lang="fr-CA">
              <a:solidFill>
                <a:prstClr val="black"/>
              </a:solidFill>
              <a:latin typeface="Calibri"/>
            </a:endParaRPr>
          </a:p>
        </p:txBody>
      </p:sp>
    </p:spTree>
    <p:extLst>
      <p:ext uri="{BB962C8B-B14F-4D97-AF65-F5344CB8AC3E}">
        <p14:creationId xmlns:p14="http://schemas.microsoft.com/office/powerpoint/2010/main" xmlns="" val="34799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uverture/clotu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344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5" name="Date Placeholder 4"/>
          <p:cNvSpPr>
            <a:spLocks noGrp="1"/>
          </p:cNvSpPr>
          <p:nvPr>
            <p:ph type="dt" sz="half" idx="10"/>
          </p:nvPr>
        </p:nvSpPr>
        <p:spPr/>
        <p:txBody>
          <a:bodyPr/>
          <a:lstStyle/>
          <a:p>
            <a:fld id="{28FDE794-6A44-FE4A-BFF2-2A04BECDAAB8}"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C18D-61FD-2A47-AD7F-DB36633353C0}" type="slidenum">
              <a:rPr lang="en-US" smtClean="0"/>
              <a:pPr/>
              <a:t>‹N°›</a:t>
            </a:fld>
            <a:endParaRPr lang="en-US"/>
          </a:p>
        </p:txBody>
      </p:sp>
      <p:sp>
        <p:nvSpPr>
          <p:cNvPr id="33" name="Rectangle 32"/>
          <p:cNvSpPr/>
          <p:nvPr/>
        </p:nvSpPr>
        <p:spPr>
          <a:xfrm>
            <a:off x="0" y="1563624"/>
            <a:ext cx="2761488" cy="3313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chemeClr val="tx2"/>
              </a:solidFill>
              <a:latin typeface="Tw Cen MT"/>
              <a:ea typeface="+mn-ea"/>
              <a:cs typeface="+mn-cs"/>
            </a:endParaRPr>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noFill/>
                  <a:prstDash val="solid"/>
                </a:ln>
                <a:solidFill>
                  <a:schemeClr val="tx2"/>
                </a:solidFill>
                <a:effectLst/>
              </a:defRPr>
            </a:lvl1pPr>
          </a:lstStyle>
          <a:p>
            <a:r>
              <a:rPr lang="en-CA"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8FDE794-6A44-FE4A-BFF2-2A04BECDAAB8}"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8FDE794-6A44-FE4A-BFF2-2A04BECDAAB8}"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uverture/clotu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344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5" name="Footer Placeholder 4"/>
          <p:cNvSpPr>
            <a:spLocks noGrp="1"/>
          </p:cNvSpPr>
          <p:nvPr>
            <p:ph type="ftr" sz="quarter" idx="11"/>
          </p:nvPr>
        </p:nvSpPr>
        <p:spPr/>
        <p:txBody>
          <a:bodyPr/>
          <a:lstStyle/>
          <a:p>
            <a:endParaRPr lang="fr-CA">
              <a:solidFill>
                <a:srgbClr val="CEE381"/>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
        <p:nvSpPr>
          <p:cNvPr id="113" name="Rectangle 112"/>
          <p:cNvSpPr/>
          <p:nvPr/>
        </p:nvSpPr>
        <p:spPr>
          <a:xfrm>
            <a:off x="0" y="1905000"/>
            <a:ext cx="4953000" cy="3124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228600" y="2130425"/>
            <a:ext cx="4419600" cy="1600327"/>
          </a:xfrm>
        </p:spPr>
        <p:txBody>
          <a:bodyPr anchor="b">
            <a:normAutofit/>
          </a:bodyPr>
          <a:lstStyle>
            <a:lvl1pPr algn="l">
              <a:defRPr sz="3200" b="0" cap="none" spc="40" baseline="0">
                <a:ln w="13335" cmpd="sng">
                  <a:noFill/>
                  <a:prstDash val="solid"/>
                </a:ln>
                <a:solidFill>
                  <a:schemeClr val="tx2"/>
                </a:solidFill>
                <a:effectLst/>
              </a:defRPr>
            </a:lvl1pPr>
          </a:lstStyle>
          <a:p>
            <a:r>
              <a:rPr lang="en-CA" dirty="0" smtClean="0"/>
              <a:t>Click to edit Master title style</a:t>
            </a:r>
            <a:endParaRPr lang="en-US" dirty="0"/>
          </a:p>
        </p:txBody>
      </p:sp>
    </p:spTree>
    <p:extLst>
      <p:ext uri="{BB962C8B-B14F-4D97-AF65-F5344CB8AC3E}">
        <p14:creationId xmlns:p14="http://schemas.microsoft.com/office/powerpoint/2010/main" xmlns="" val="279552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effectLst/>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marL="627063" indent="-271463">
              <a:lnSpc>
                <a:spcPct val="100000"/>
              </a:lnSpc>
              <a:buFont typeface="Arial" pitchFamily="34" charset="0"/>
              <a:buChar char="•"/>
              <a:defRPr/>
            </a:lvl2pPr>
            <a:lvl3pPr marL="982663" indent="-274638">
              <a:lnSpc>
                <a:spcPct val="100000"/>
              </a:lnSpc>
              <a:buFont typeface="Arial" pitchFamily="34" charset="0"/>
              <a:buChar char="•"/>
              <a:defRPr/>
            </a:lvl3pPr>
            <a:lvl4pPr marL="1433513" indent="-274638">
              <a:lnSpc>
                <a:spcPct val="100000"/>
              </a:lnSpc>
              <a:buFont typeface="Arial" pitchFamily="34" charset="0"/>
              <a:buChar char="•"/>
              <a:defRPr/>
            </a:lvl4pPr>
            <a:lvl5pPr marL="2073275" indent="-285750">
              <a:lnSpc>
                <a:spcPct val="100000"/>
              </a:lnSpc>
              <a:buFont typeface="Arial" pitchFamily="34" charset="0"/>
              <a:buChar char="•"/>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5" name="Footer Placeholder 4"/>
          <p:cNvSpPr>
            <a:spLocks noGrp="1"/>
          </p:cNvSpPr>
          <p:nvPr>
            <p:ph type="ftr" sz="quarter" idx="11"/>
          </p:nvPr>
        </p:nvSpPr>
        <p:spPr/>
        <p:txBody>
          <a:bodyPr/>
          <a:lstStyle/>
          <a:p>
            <a:endParaRPr lang="fr-CA">
              <a:solidFill>
                <a:srgbClr val="CEE381"/>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Rectangle 93"/>
          <p:cNvSpPr/>
          <p:nvPr/>
        </p:nvSpPr>
        <p:spPr>
          <a:xfrm>
            <a:off x="0" y="5042254"/>
            <a:ext cx="9144000" cy="183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CEE381"/>
              </a:solidFill>
              <a:latin typeface="Tw Cen MT"/>
            </a:endParaRPr>
          </a:p>
        </p:txBody>
      </p:sp>
      <p:sp>
        <p:nvSpPr>
          <p:cNvPr id="3" name="Text Placeholder 2"/>
          <p:cNvSpPr>
            <a:spLocks noGrp="1"/>
          </p:cNvSpPr>
          <p:nvPr>
            <p:ph type="body" idx="1"/>
          </p:nvPr>
        </p:nvSpPr>
        <p:spPr>
          <a:xfrm>
            <a:off x="457200" y="6159358"/>
            <a:ext cx="8305800" cy="414649"/>
          </a:xfrm>
        </p:spPr>
        <p:txBody>
          <a:bodyPr anchor="t"/>
          <a:lstStyle>
            <a:lvl1pPr marL="0" indent="0">
              <a:buNone/>
              <a:defRPr sz="20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95" name="Title 94"/>
          <p:cNvSpPr>
            <a:spLocks noGrp="1"/>
          </p:cNvSpPr>
          <p:nvPr>
            <p:ph type="title"/>
          </p:nvPr>
        </p:nvSpPr>
        <p:spPr>
          <a:xfrm>
            <a:off x="457200" y="5194654"/>
            <a:ext cx="8305800" cy="939304"/>
          </a:xfrm>
        </p:spPr>
        <p:txBody>
          <a:bodyPr/>
          <a:lstStyle>
            <a:lvl1pPr>
              <a:defRPr>
                <a:solidFill>
                  <a:schemeClr val="bg2"/>
                </a:solidFill>
              </a:defRPr>
            </a:lvl1pPr>
          </a:lstStyle>
          <a:p>
            <a:r>
              <a:rPr lang="en-CA"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6" name="Footer Placeholder 5"/>
          <p:cNvSpPr>
            <a:spLocks noGrp="1"/>
          </p:cNvSpPr>
          <p:nvPr>
            <p:ph type="ftr" sz="quarter" idx="11"/>
          </p:nvPr>
        </p:nvSpPr>
        <p:spPr/>
        <p:txBody>
          <a:bodyPr/>
          <a:lstStyle/>
          <a:p>
            <a:endParaRPr lang="fr-CA">
              <a:solidFill>
                <a:srgbClr val="CEE381"/>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8" name="Footer Placeholder 7"/>
          <p:cNvSpPr>
            <a:spLocks noGrp="1"/>
          </p:cNvSpPr>
          <p:nvPr>
            <p:ph type="ftr" sz="quarter" idx="11"/>
          </p:nvPr>
        </p:nvSpPr>
        <p:spPr/>
        <p:txBody>
          <a:bodyPr/>
          <a:lstStyle/>
          <a:p>
            <a:endParaRPr lang="fr-CA">
              <a:solidFill>
                <a:srgbClr val="CEE381"/>
              </a:solidFill>
            </a:endParaRPr>
          </a:p>
        </p:txBody>
      </p:sp>
      <p:sp>
        <p:nvSpPr>
          <p:cNvPr id="9" name="Slide Number Placeholder 8"/>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4" name="Footer Placeholder 3"/>
          <p:cNvSpPr>
            <a:spLocks noGrp="1"/>
          </p:cNvSpPr>
          <p:nvPr>
            <p:ph type="ftr" sz="quarter" idx="11"/>
          </p:nvPr>
        </p:nvSpPr>
        <p:spPr/>
        <p:txBody>
          <a:bodyPr/>
          <a:lstStyle/>
          <a:p>
            <a:endParaRPr lang="fr-CA">
              <a:solidFill>
                <a:srgbClr val="CEE381"/>
              </a:solidFill>
            </a:endParaRPr>
          </a:p>
        </p:txBody>
      </p:sp>
      <p:sp>
        <p:nvSpPr>
          <p:cNvPr id="5" name="Slide Number Placeholder 4"/>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DE794-6A44-FE4A-BFF2-2A04BECDAAB8}"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C18D-61FD-2A47-AD7F-DB36633353C0}" type="slidenum">
              <a:rPr lang="en-US" smtClean="0"/>
              <a:pPr/>
              <a:t>‹N°›</a:t>
            </a:fld>
            <a:endParaRPr lang="en-US"/>
          </a:p>
        </p:txBody>
      </p:sp>
      <p:sp>
        <p:nvSpPr>
          <p:cNvPr id="113" name="Rectangle 112"/>
          <p:cNvSpPr/>
          <p:nvPr/>
        </p:nvSpPr>
        <p:spPr>
          <a:xfrm>
            <a:off x="0" y="1905000"/>
            <a:ext cx="4953000" cy="3124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ffectLst/>
              <a:latin typeface="Tw Cen MT"/>
              <a:ea typeface="+mn-ea"/>
              <a:cs typeface="+mn-cs"/>
            </a:endParaRPr>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noFill/>
                  <a:prstDash val="solid"/>
                </a:ln>
                <a:solidFill>
                  <a:schemeClr val="tx2"/>
                </a:solidFill>
                <a:effectLst/>
              </a:defRPr>
            </a:lvl1pPr>
          </a:lstStyle>
          <a:p>
            <a:r>
              <a:rPr lang="en-CA" smtClean="0"/>
              <a:t>Click to edit Master title style</a:t>
            </a:r>
            <a:endParaRPr lang="en-US" dirty="0"/>
          </a:p>
        </p:txBody>
      </p:sp>
    </p:spTree>
    <p:extLst>
      <p:ext uri="{BB962C8B-B14F-4D97-AF65-F5344CB8AC3E}">
        <p14:creationId xmlns:p14="http://schemas.microsoft.com/office/powerpoint/2010/main" xmlns="" val="2795524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3" name="Footer Placeholder 2"/>
          <p:cNvSpPr>
            <a:spLocks noGrp="1"/>
          </p:cNvSpPr>
          <p:nvPr>
            <p:ph type="ftr" sz="quarter" idx="11"/>
          </p:nvPr>
        </p:nvSpPr>
        <p:spPr/>
        <p:txBody>
          <a:bodyPr/>
          <a:lstStyle/>
          <a:p>
            <a:endParaRPr lang="fr-CA">
              <a:solidFill>
                <a:srgbClr val="CEE381"/>
              </a:solidFill>
            </a:endParaRPr>
          </a:p>
        </p:txBody>
      </p:sp>
      <p:sp>
        <p:nvSpPr>
          <p:cNvPr id="4" name="Slide Number Placeholder 3"/>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6" name="Footer Placeholder 5"/>
          <p:cNvSpPr>
            <a:spLocks noGrp="1"/>
          </p:cNvSpPr>
          <p:nvPr>
            <p:ph type="ftr" sz="quarter" idx="11"/>
          </p:nvPr>
        </p:nvSpPr>
        <p:spPr/>
        <p:txBody>
          <a:bodyPr/>
          <a:lstStyle/>
          <a:p>
            <a:endParaRPr lang="fr-CA">
              <a:solidFill>
                <a:srgbClr val="CEE381"/>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
        <p:nvSpPr>
          <p:cNvPr id="37" name="Rectangle 36"/>
          <p:cNvSpPr/>
          <p:nvPr/>
        </p:nvSpPr>
        <p:spPr>
          <a:xfrm>
            <a:off x="0" y="1563624"/>
            <a:ext cx="2761488" cy="3313176"/>
          </a:xfrm>
          <a:prstGeom prst="rect">
            <a:avLst/>
          </a:prstGeom>
          <a:solidFill>
            <a:schemeClr val="bg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0" kern="1200" cap="none" spc="20" baseline="0" dirty="0">
                <a:ln w="12700" cmpd="sng">
                  <a:noFill/>
                  <a:prstDash val="solid"/>
                </a:ln>
                <a:solidFill>
                  <a:schemeClr val="tx2"/>
                </a:solidFill>
                <a:effectLst/>
                <a:latin typeface="Arial"/>
                <a:ea typeface="+mj-ea"/>
                <a:cs typeface="Arial"/>
              </a:defRPr>
            </a:lvl1pPr>
          </a:lstStyle>
          <a:p>
            <a:r>
              <a:rPr lang="en-CA" dirty="0"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6" name="Footer Placeholder 5"/>
          <p:cNvSpPr>
            <a:spLocks noGrp="1"/>
          </p:cNvSpPr>
          <p:nvPr>
            <p:ph type="ftr" sz="quarter" idx="11"/>
          </p:nvPr>
        </p:nvSpPr>
        <p:spPr/>
        <p:txBody>
          <a:bodyPr/>
          <a:lstStyle/>
          <a:p>
            <a:endParaRPr lang="fr-CA">
              <a:solidFill>
                <a:srgbClr val="CEE381"/>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
        <p:nvSpPr>
          <p:cNvPr id="33" name="Rectangle 32"/>
          <p:cNvSpPr/>
          <p:nvPr/>
        </p:nvSpPr>
        <p:spPr>
          <a:xfrm>
            <a:off x="0" y="1563624"/>
            <a:ext cx="2761488" cy="3313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155448" y="1905000"/>
            <a:ext cx="2377440" cy="1371600"/>
          </a:xfrm>
        </p:spPr>
        <p:txBody>
          <a:bodyPr anchor="b">
            <a:normAutofit/>
          </a:bodyPr>
          <a:lstStyle>
            <a:lvl1pPr algn="l">
              <a:defRPr sz="2600" b="0" cap="none" spc="20" baseline="0">
                <a:ln w="12700" cmpd="sng">
                  <a:noFill/>
                  <a:prstDash val="solid"/>
                </a:ln>
                <a:solidFill>
                  <a:schemeClr val="tx2"/>
                </a:solidFill>
                <a:effectLst/>
              </a:defRPr>
            </a:lvl1pPr>
          </a:lstStyle>
          <a:p>
            <a:r>
              <a:rPr lang="en-CA"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5" name="Footer Placeholder 4"/>
          <p:cNvSpPr>
            <a:spLocks noGrp="1"/>
          </p:cNvSpPr>
          <p:nvPr>
            <p:ph type="ftr" sz="quarter" idx="11"/>
          </p:nvPr>
        </p:nvSpPr>
        <p:spPr/>
        <p:txBody>
          <a:bodyPr/>
          <a:lstStyle/>
          <a:p>
            <a:endParaRPr lang="fr-CA">
              <a:solidFill>
                <a:srgbClr val="CEE381"/>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CEE381"/>
                </a:solidFill>
              </a:rPr>
              <a:pPr/>
              <a:t>2013-04-16</a:t>
            </a:fld>
            <a:endParaRPr lang="fr-CA">
              <a:solidFill>
                <a:srgbClr val="CEE381"/>
              </a:solidFill>
            </a:endParaRPr>
          </a:p>
        </p:txBody>
      </p:sp>
      <p:sp>
        <p:nvSpPr>
          <p:cNvPr id="5" name="Footer Placeholder 4"/>
          <p:cNvSpPr>
            <a:spLocks noGrp="1"/>
          </p:cNvSpPr>
          <p:nvPr>
            <p:ph type="ftr" sz="quarter" idx="11"/>
          </p:nvPr>
        </p:nvSpPr>
        <p:spPr/>
        <p:txBody>
          <a:bodyPr/>
          <a:lstStyle/>
          <a:p>
            <a:endParaRPr lang="fr-CA">
              <a:solidFill>
                <a:srgbClr val="CEE381"/>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CEE381"/>
                </a:solidFill>
              </a:rPr>
              <a:pPr/>
              <a:t>‹N°›</a:t>
            </a:fld>
            <a:endParaRPr lang="fr-CA">
              <a:solidFill>
                <a:srgbClr val="CEE38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uverture/clotu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3448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5" name="Footer Placeholder 4"/>
          <p:cNvSpPr>
            <a:spLocks noGrp="1"/>
          </p:cNvSpPr>
          <p:nvPr>
            <p:ph type="ftr" sz="quarter" idx="11"/>
          </p:nvPr>
        </p:nvSpPr>
        <p:spPr/>
        <p:txBody>
          <a:bodyPr/>
          <a:lstStyle/>
          <a:p>
            <a:endParaRPr lang="fr-CA">
              <a:solidFill>
                <a:srgbClr val="B9EEFF"/>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
        <p:nvSpPr>
          <p:cNvPr id="113" name="Rectangle 112"/>
          <p:cNvSpPr/>
          <p:nvPr/>
        </p:nvSpPr>
        <p:spPr>
          <a:xfrm>
            <a:off x="0" y="1905000"/>
            <a:ext cx="4953000" cy="3124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228600" y="2130425"/>
            <a:ext cx="4419600" cy="1600327"/>
          </a:xfrm>
        </p:spPr>
        <p:txBody>
          <a:bodyPr anchor="b">
            <a:normAutofit/>
          </a:bodyPr>
          <a:lstStyle>
            <a:lvl1pPr algn="l">
              <a:defRPr sz="3600" b="0" cap="none" spc="40" baseline="0">
                <a:ln w="13335" cmpd="sng">
                  <a:noFill/>
                  <a:prstDash val="solid"/>
                </a:ln>
                <a:solidFill>
                  <a:schemeClr val="tx2"/>
                </a:solidFill>
                <a:effectLst/>
              </a:defRPr>
            </a:lvl1pPr>
          </a:lstStyle>
          <a:p>
            <a:r>
              <a:rPr lang="en-CA" dirty="0" smtClean="0"/>
              <a:t>Click to edit Master title style</a:t>
            </a:r>
            <a:endParaRPr lang="en-US" dirty="0"/>
          </a:p>
        </p:txBody>
      </p:sp>
    </p:spTree>
    <p:extLst>
      <p:ext uri="{BB962C8B-B14F-4D97-AF65-F5344CB8AC3E}">
        <p14:creationId xmlns:p14="http://schemas.microsoft.com/office/powerpoint/2010/main" xmlns="" val="2795524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5" name="Footer Placeholder 4"/>
          <p:cNvSpPr>
            <a:spLocks noGrp="1"/>
          </p:cNvSpPr>
          <p:nvPr>
            <p:ph type="ftr" sz="quarter" idx="11"/>
          </p:nvPr>
        </p:nvSpPr>
        <p:spPr/>
        <p:txBody>
          <a:bodyPr/>
          <a:lstStyle/>
          <a:p>
            <a:endParaRPr lang="fr-CA">
              <a:solidFill>
                <a:srgbClr val="B9EEFF"/>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Rectangle 93"/>
          <p:cNvSpPr/>
          <p:nvPr/>
        </p:nvSpPr>
        <p:spPr>
          <a:xfrm>
            <a:off x="0" y="5042254"/>
            <a:ext cx="9144000" cy="183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3" name="Text Placeholder 2"/>
          <p:cNvSpPr>
            <a:spLocks noGrp="1"/>
          </p:cNvSpPr>
          <p:nvPr>
            <p:ph type="body" idx="1"/>
          </p:nvPr>
        </p:nvSpPr>
        <p:spPr>
          <a:xfrm>
            <a:off x="457200" y="6159358"/>
            <a:ext cx="8305800" cy="414649"/>
          </a:xfrm>
        </p:spPr>
        <p:txBody>
          <a:bodyPr anchor="t"/>
          <a:lstStyle>
            <a:lvl1pPr marL="0" indent="0">
              <a:buNone/>
              <a:defRPr sz="20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95" name="Title 94"/>
          <p:cNvSpPr>
            <a:spLocks noGrp="1"/>
          </p:cNvSpPr>
          <p:nvPr>
            <p:ph type="title"/>
          </p:nvPr>
        </p:nvSpPr>
        <p:spPr>
          <a:xfrm>
            <a:off x="457200" y="5194654"/>
            <a:ext cx="8305800" cy="939304"/>
          </a:xfrm>
        </p:spPr>
        <p:txBody>
          <a:bodyPr/>
          <a:lstStyle>
            <a:lvl1pPr>
              <a:defRPr>
                <a:solidFill>
                  <a:schemeClr val="bg2"/>
                </a:solidFill>
              </a:defRPr>
            </a:lvl1pPr>
          </a:lstStyle>
          <a:p>
            <a:r>
              <a:rPr lang="en-CA"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6" name="Footer Placeholder 5"/>
          <p:cNvSpPr>
            <a:spLocks noGrp="1"/>
          </p:cNvSpPr>
          <p:nvPr>
            <p:ph type="ftr" sz="quarter" idx="11"/>
          </p:nvPr>
        </p:nvSpPr>
        <p:spPr/>
        <p:txBody>
          <a:bodyPr/>
          <a:lstStyle/>
          <a:p>
            <a:endParaRPr lang="fr-CA">
              <a:solidFill>
                <a:srgbClr val="B9EEFF"/>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marL="627063" indent="-271463">
              <a:lnSpc>
                <a:spcPct val="100000"/>
              </a:lnSpc>
              <a:buFont typeface="Arial" pitchFamily="34" charset="0"/>
              <a:buChar char="•"/>
              <a:defRPr/>
            </a:lvl2pPr>
            <a:lvl3pPr marL="982663" indent="-274638">
              <a:lnSpc>
                <a:spcPct val="100000"/>
              </a:lnSpc>
              <a:buFont typeface="Arial" pitchFamily="34" charset="0"/>
              <a:buChar char="•"/>
              <a:defRPr/>
            </a:lvl3pPr>
            <a:lvl4pPr marL="1433513" indent="-274638">
              <a:lnSpc>
                <a:spcPct val="100000"/>
              </a:lnSpc>
              <a:buFont typeface="Arial" pitchFamily="34" charset="0"/>
              <a:buChar char="•"/>
              <a:defRPr/>
            </a:lvl4pPr>
            <a:lvl5pPr marL="2073275" indent="-285750">
              <a:lnSpc>
                <a:spcPct val="100000"/>
              </a:lnSpc>
              <a:buFont typeface="Arial" pitchFamily="34" charset="0"/>
              <a:buChar cha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28FDE794-6A44-FE4A-BFF2-2A04BECDAAB8}" type="datetimeFigureOut">
              <a:rPr lang="en-US" smtClean="0"/>
              <a:pPr/>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8" name="Footer Placeholder 7"/>
          <p:cNvSpPr>
            <a:spLocks noGrp="1"/>
          </p:cNvSpPr>
          <p:nvPr>
            <p:ph type="ftr" sz="quarter" idx="11"/>
          </p:nvPr>
        </p:nvSpPr>
        <p:spPr/>
        <p:txBody>
          <a:bodyPr/>
          <a:lstStyle/>
          <a:p>
            <a:endParaRPr lang="fr-CA">
              <a:solidFill>
                <a:srgbClr val="B9EEFF"/>
              </a:solidFill>
            </a:endParaRPr>
          </a:p>
        </p:txBody>
      </p:sp>
      <p:sp>
        <p:nvSpPr>
          <p:cNvPr id="9" name="Slide Number Placeholder 8"/>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4" name="Footer Placeholder 3"/>
          <p:cNvSpPr>
            <a:spLocks noGrp="1"/>
          </p:cNvSpPr>
          <p:nvPr>
            <p:ph type="ftr" sz="quarter" idx="11"/>
          </p:nvPr>
        </p:nvSpPr>
        <p:spPr/>
        <p:txBody>
          <a:bodyPr/>
          <a:lstStyle/>
          <a:p>
            <a:endParaRPr lang="fr-CA">
              <a:solidFill>
                <a:srgbClr val="B9EEFF"/>
              </a:solidFill>
            </a:endParaRPr>
          </a:p>
        </p:txBody>
      </p:sp>
      <p:sp>
        <p:nvSpPr>
          <p:cNvPr id="5" name="Slide Number Placeholder 4"/>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3" name="Footer Placeholder 2"/>
          <p:cNvSpPr>
            <a:spLocks noGrp="1"/>
          </p:cNvSpPr>
          <p:nvPr>
            <p:ph type="ftr" sz="quarter" idx="11"/>
          </p:nvPr>
        </p:nvSpPr>
        <p:spPr/>
        <p:txBody>
          <a:bodyPr/>
          <a:lstStyle/>
          <a:p>
            <a:endParaRPr lang="fr-CA">
              <a:solidFill>
                <a:srgbClr val="B9EEFF"/>
              </a:solidFill>
            </a:endParaRPr>
          </a:p>
        </p:txBody>
      </p:sp>
      <p:sp>
        <p:nvSpPr>
          <p:cNvPr id="4" name="Slide Number Placeholder 3"/>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6" name="Footer Placeholder 5"/>
          <p:cNvSpPr>
            <a:spLocks noGrp="1"/>
          </p:cNvSpPr>
          <p:nvPr>
            <p:ph type="ftr" sz="quarter" idx="11"/>
          </p:nvPr>
        </p:nvSpPr>
        <p:spPr/>
        <p:txBody>
          <a:bodyPr/>
          <a:lstStyle/>
          <a:p>
            <a:endParaRPr lang="fr-CA">
              <a:solidFill>
                <a:srgbClr val="B9EEFF"/>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
        <p:nvSpPr>
          <p:cNvPr id="37" name="Rectangle 36"/>
          <p:cNvSpPr/>
          <p:nvPr/>
        </p:nvSpPr>
        <p:spPr>
          <a:xfrm>
            <a:off x="0" y="1563624"/>
            <a:ext cx="2761488" cy="3313176"/>
          </a:xfrm>
          <a:prstGeom prst="rect">
            <a:avLst/>
          </a:prstGeom>
          <a:solidFill>
            <a:schemeClr val="bg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noFill/>
                  <a:prstDash val="solid"/>
                </a:ln>
                <a:solidFill>
                  <a:schemeClr val="tx2"/>
                </a:solidFill>
                <a:effectLst/>
                <a:latin typeface="+mj-lt"/>
                <a:ea typeface="+mj-ea"/>
                <a:cs typeface="+mj-cs"/>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6" name="Footer Placeholder 5"/>
          <p:cNvSpPr>
            <a:spLocks noGrp="1"/>
          </p:cNvSpPr>
          <p:nvPr>
            <p:ph type="ftr" sz="quarter" idx="11"/>
          </p:nvPr>
        </p:nvSpPr>
        <p:spPr/>
        <p:txBody>
          <a:bodyPr/>
          <a:lstStyle/>
          <a:p>
            <a:endParaRPr lang="fr-CA">
              <a:solidFill>
                <a:srgbClr val="B9EEFF"/>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
        <p:nvSpPr>
          <p:cNvPr id="33" name="Rectangle 32"/>
          <p:cNvSpPr/>
          <p:nvPr/>
        </p:nvSpPr>
        <p:spPr>
          <a:xfrm>
            <a:off x="0" y="1563624"/>
            <a:ext cx="2761488" cy="3313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noFill/>
                  <a:prstDash val="solid"/>
                </a:ln>
                <a:solidFill>
                  <a:schemeClr val="tx2"/>
                </a:solidFill>
                <a:effectLst/>
              </a:defRPr>
            </a:lvl1pPr>
          </a:lstStyle>
          <a:p>
            <a:r>
              <a:rPr lang="en-CA"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5" name="Footer Placeholder 4"/>
          <p:cNvSpPr>
            <a:spLocks noGrp="1"/>
          </p:cNvSpPr>
          <p:nvPr>
            <p:ph type="ftr" sz="quarter" idx="11"/>
          </p:nvPr>
        </p:nvSpPr>
        <p:spPr/>
        <p:txBody>
          <a:bodyPr/>
          <a:lstStyle/>
          <a:p>
            <a:endParaRPr lang="fr-CA">
              <a:solidFill>
                <a:srgbClr val="B9EEFF"/>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B9EEFF"/>
                </a:solidFill>
              </a:rPr>
              <a:pPr/>
              <a:t>2013-04-16</a:t>
            </a:fld>
            <a:endParaRPr lang="fr-CA">
              <a:solidFill>
                <a:srgbClr val="B9EEFF"/>
              </a:solidFill>
            </a:endParaRPr>
          </a:p>
        </p:txBody>
      </p:sp>
      <p:sp>
        <p:nvSpPr>
          <p:cNvPr id="5" name="Footer Placeholder 4"/>
          <p:cNvSpPr>
            <a:spLocks noGrp="1"/>
          </p:cNvSpPr>
          <p:nvPr>
            <p:ph type="ftr" sz="quarter" idx="11"/>
          </p:nvPr>
        </p:nvSpPr>
        <p:spPr/>
        <p:txBody>
          <a:bodyPr/>
          <a:lstStyle/>
          <a:p>
            <a:endParaRPr lang="fr-CA">
              <a:solidFill>
                <a:srgbClr val="B9EEFF"/>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B9EEFF"/>
                </a:solidFill>
              </a:rPr>
              <a:pPr/>
              <a:t>‹N°›</a:t>
            </a:fld>
            <a:endParaRPr lang="fr-CA">
              <a:solidFill>
                <a:srgbClr val="B9EE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uverture/clotu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3448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5" name="Footer Placeholder 4"/>
          <p:cNvSpPr>
            <a:spLocks noGrp="1"/>
          </p:cNvSpPr>
          <p:nvPr>
            <p:ph type="ftr" sz="quarter" idx="11"/>
          </p:nvPr>
        </p:nvSpPr>
        <p:spPr/>
        <p:txBody>
          <a:bodyPr/>
          <a:lstStyle/>
          <a:p>
            <a:endParaRPr lang="en-US">
              <a:solidFill>
                <a:srgbClr val="F26736"/>
              </a:solidFill>
            </a:endParaRPr>
          </a:p>
        </p:txBody>
      </p:sp>
      <p:sp>
        <p:nvSpPr>
          <p:cNvPr id="6" name="Slide Number Placeholder 5"/>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
        <p:nvSpPr>
          <p:cNvPr id="113" name="Rectangle 112"/>
          <p:cNvSpPr/>
          <p:nvPr/>
        </p:nvSpPr>
        <p:spPr>
          <a:xfrm>
            <a:off x="0" y="1905000"/>
            <a:ext cx="4953000" cy="3124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noFill/>
                  <a:prstDash val="solid"/>
                </a:ln>
                <a:solidFill>
                  <a:schemeClr val="tx2"/>
                </a:solidFill>
                <a:effectLst/>
              </a:defRPr>
            </a:lvl1pPr>
          </a:lstStyle>
          <a:p>
            <a:r>
              <a:rPr lang="en-CA" smtClean="0"/>
              <a:t>Click to edit Master title style</a:t>
            </a:r>
            <a:endParaRPr lang="en-US" dirty="0"/>
          </a:p>
        </p:txBody>
      </p:sp>
    </p:spTree>
    <p:extLst>
      <p:ext uri="{BB962C8B-B14F-4D97-AF65-F5344CB8AC3E}">
        <p14:creationId xmlns:p14="http://schemas.microsoft.com/office/powerpoint/2010/main" xmlns="" val="2795524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marL="627063" indent="-271463">
              <a:lnSpc>
                <a:spcPct val="100000"/>
              </a:lnSpc>
              <a:buFont typeface="Arial" pitchFamily="34" charset="0"/>
              <a:buChar char="•"/>
              <a:defRPr/>
            </a:lvl2pPr>
            <a:lvl3pPr marL="982663" indent="-274638">
              <a:lnSpc>
                <a:spcPct val="100000"/>
              </a:lnSpc>
              <a:buFont typeface="Arial" pitchFamily="34" charset="0"/>
              <a:buChar char="•"/>
              <a:defRPr/>
            </a:lvl3pPr>
            <a:lvl4pPr marL="1433513" indent="-274638">
              <a:lnSpc>
                <a:spcPct val="100000"/>
              </a:lnSpc>
              <a:buFont typeface="Arial" pitchFamily="34" charset="0"/>
              <a:buChar char="•"/>
              <a:defRPr/>
            </a:lvl4pPr>
            <a:lvl5pPr marL="2073275" indent="-285750">
              <a:lnSpc>
                <a:spcPct val="100000"/>
              </a:lnSpc>
              <a:buFont typeface="Arial" pitchFamily="34" charset="0"/>
              <a:buChar cha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5" name="Footer Placeholder 4"/>
          <p:cNvSpPr>
            <a:spLocks noGrp="1"/>
          </p:cNvSpPr>
          <p:nvPr>
            <p:ph type="ftr" sz="quarter" idx="11"/>
          </p:nvPr>
        </p:nvSpPr>
        <p:spPr/>
        <p:txBody>
          <a:bodyPr/>
          <a:lstStyle/>
          <a:p>
            <a:endParaRPr lang="en-US">
              <a:solidFill>
                <a:srgbClr val="F26736"/>
              </a:solidFill>
            </a:endParaRPr>
          </a:p>
        </p:txBody>
      </p:sp>
      <p:sp>
        <p:nvSpPr>
          <p:cNvPr id="6" name="Slide Number Placeholder 5"/>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Rectangle 93"/>
          <p:cNvSpPr/>
          <p:nvPr/>
        </p:nvSpPr>
        <p:spPr>
          <a:xfrm>
            <a:off x="0" y="5042254"/>
            <a:ext cx="9144000" cy="183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chemeClr val="bg2"/>
              </a:solidFill>
              <a:latin typeface="Tw Cen MT"/>
              <a:ea typeface="+mn-ea"/>
              <a:cs typeface="+mn-cs"/>
            </a:endParaRPr>
          </a:p>
        </p:txBody>
      </p:sp>
      <p:sp>
        <p:nvSpPr>
          <p:cNvPr id="3" name="Text Placeholder 2"/>
          <p:cNvSpPr>
            <a:spLocks noGrp="1"/>
          </p:cNvSpPr>
          <p:nvPr>
            <p:ph type="body" idx="1"/>
          </p:nvPr>
        </p:nvSpPr>
        <p:spPr>
          <a:xfrm>
            <a:off x="457200" y="6159358"/>
            <a:ext cx="8305800" cy="414649"/>
          </a:xfrm>
        </p:spPr>
        <p:txBody>
          <a:bodyPr anchor="t"/>
          <a:lstStyle>
            <a:lvl1pPr marL="0" indent="0">
              <a:buNone/>
              <a:defRPr sz="20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95" name="Title 94"/>
          <p:cNvSpPr>
            <a:spLocks noGrp="1"/>
          </p:cNvSpPr>
          <p:nvPr>
            <p:ph type="title"/>
          </p:nvPr>
        </p:nvSpPr>
        <p:spPr>
          <a:xfrm>
            <a:off x="457200" y="5194654"/>
            <a:ext cx="8305800" cy="939304"/>
          </a:xfrm>
        </p:spPr>
        <p:txBody>
          <a:bodyPr/>
          <a:lstStyle>
            <a:lvl1pPr>
              <a:defRPr>
                <a:solidFill>
                  <a:schemeClr val="bg2"/>
                </a:solidFill>
              </a:defRPr>
            </a:lvl1pPr>
          </a:lstStyle>
          <a:p>
            <a:r>
              <a:rPr lang="en-CA"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Rectangle 93"/>
          <p:cNvSpPr/>
          <p:nvPr/>
        </p:nvSpPr>
        <p:spPr>
          <a:xfrm>
            <a:off x="0" y="5042254"/>
            <a:ext cx="9144000" cy="183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36"/>
              </a:solidFill>
              <a:latin typeface="Tw Cen MT"/>
            </a:endParaRPr>
          </a:p>
        </p:txBody>
      </p:sp>
      <p:sp>
        <p:nvSpPr>
          <p:cNvPr id="3" name="Text Placeholder 2"/>
          <p:cNvSpPr>
            <a:spLocks noGrp="1"/>
          </p:cNvSpPr>
          <p:nvPr>
            <p:ph type="body" idx="1"/>
          </p:nvPr>
        </p:nvSpPr>
        <p:spPr>
          <a:xfrm>
            <a:off x="457200" y="6159358"/>
            <a:ext cx="8305800" cy="414649"/>
          </a:xfrm>
        </p:spPr>
        <p:txBody>
          <a:bodyPr anchor="t"/>
          <a:lstStyle>
            <a:lvl1pPr marL="0" indent="0">
              <a:buNone/>
              <a:defRPr sz="20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95" name="Title 94"/>
          <p:cNvSpPr>
            <a:spLocks noGrp="1"/>
          </p:cNvSpPr>
          <p:nvPr>
            <p:ph type="title"/>
          </p:nvPr>
        </p:nvSpPr>
        <p:spPr>
          <a:xfrm>
            <a:off x="457200" y="5194654"/>
            <a:ext cx="8305800" cy="939304"/>
          </a:xfrm>
        </p:spPr>
        <p:txBody>
          <a:bodyPr/>
          <a:lstStyle>
            <a:lvl1pPr>
              <a:defRPr>
                <a:solidFill>
                  <a:schemeClr val="bg2"/>
                </a:solidFill>
              </a:defRPr>
            </a:lvl1pPr>
          </a:lstStyle>
          <a:p>
            <a:r>
              <a:rPr lang="en-CA"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6" name="Footer Placeholder 5"/>
          <p:cNvSpPr>
            <a:spLocks noGrp="1"/>
          </p:cNvSpPr>
          <p:nvPr>
            <p:ph type="ftr" sz="quarter" idx="11"/>
          </p:nvPr>
        </p:nvSpPr>
        <p:spPr/>
        <p:txBody>
          <a:bodyPr/>
          <a:lstStyle/>
          <a:p>
            <a:endParaRPr lang="en-US">
              <a:solidFill>
                <a:srgbClr val="F26736"/>
              </a:solidFill>
            </a:endParaRPr>
          </a:p>
        </p:txBody>
      </p:sp>
      <p:sp>
        <p:nvSpPr>
          <p:cNvPr id="7" name="Slide Number Placeholder 6"/>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8" name="Footer Placeholder 7"/>
          <p:cNvSpPr>
            <a:spLocks noGrp="1"/>
          </p:cNvSpPr>
          <p:nvPr>
            <p:ph type="ftr" sz="quarter" idx="11"/>
          </p:nvPr>
        </p:nvSpPr>
        <p:spPr/>
        <p:txBody>
          <a:bodyPr/>
          <a:lstStyle/>
          <a:p>
            <a:endParaRPr lang="en-US">
              <a:solidFill>
                <a:srgbClr val="F26736"/>
              </a:solidFill>
            </a:endParaRPr>
          </a:p>
        </p:txBody>
      </p:sp>
      <p:sp>
        <p:nvSpPr>
          <p:cNvPr id="9" name="Slide Number Placeholder 8"/>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4" name="Footer Placeholder 3"/>
          <p:cNvSpPr>
            <a:spLocks noGrp="1"/>
          </p:cNvSpPr>
          <p:nvPr>
            <p:ph type="ftr" sz="quarter" idx="11"/>
          </p:nvPr>
        </p:nvSpPr>
        <p:spPr/>
        <p:txBody>
          <a:bodyPr/>
          <a:lstStyle/>
          <a:p>
            <a:endParaRPr lang="en-US">
              <a:solidFill>
                <a:srgbClr val="F26736"/>
              </a:solidFill>
            </a:endParaRPr>
          </a:p>
        </p:txBody>
      </p:sp>
      <p:sp>
        <p:nvSpPr>
          <p:cNvPr id="5" name="Slide Number Placeholder 4"/>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3" name="Footer Placeholder 2"/>
          <p:cNvSpPr>
            <a:spLocks noGrp="1"/>
          </p:cNvSpPr>
          <p:nvPr>
            <p:ph type="ftr" sz="quarter" idx="11"/>
          </p:nvPr>
        </p:nvSpPr>
        <p:spPr/>
        <p:txBody>
          <a:bodyPr/>
          <a:lstStyle/>
          <a:p>
            <a:endParaRPr lang="en-US">
              <a:solidFill>
                <a:srgbClr val="F26736"/>
              </a:solidFill>
            </a:endParaRPr>
          </a:p>
        </p:txBody>
      </p:sp>
      <p:sp>
        <p:nvSpPr>
          <p:cNvPr id="4" name="Slide Number Placeholder 3"/>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6" name="Footer Placeholder 5"/>
          <p:cNvSpPr>
            <a:spLocks noGrp="1"/>
          </p:cNvSpPr>
          <p:nvPr>
            <p:ph type="ftr" sz="quarter" idx="11"/>
          </p:nvPr>
        </p:nvSpPr>
        <p:spPr/>
        <p:txBody>
          <a:bodyPr/>
          <a:lstStyle/>
          <a:p>
            <a:endParaRPr lang="en-US">
              <a:solidFill>
                <a:srgbClr val="F26736"/>
              </a:solidFill>
            </a:endParaRPr>
          </a:p>
        </p:txBody>
      </p:sp>
      <p:sp>
        <p:nvSpPr>
          <p:cNvPr id="7" name="Slide Number Placeholder 6"/>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
        <p:nvSpPr>
          <p:cNvPr id="37" name="Rectangle 36"/>
          <p:cNvSpPr/>
          <p:nvPr/>
        </p:nvSpPr>
        <p:spPr>
          <a:xfrm>
            <a:off x="0" y="1563624"/>
            <a:ext cx="2761488" cy="3313176"/>
          </a:xfrm>
          <a:prstGeom prst="rect">
            <a:avLst/>
          </a:prstGeom>
          <a:solidFill>
            <a:schemeClr val="bg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36"/>
              </a:solidFill>
              <a:latin typeface="Tw Cen MT"/>
            </a:endParaRPr>
          </a:p>
        </p:txBody>
      </p: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noFill/>
                  <a:prstDash val="solid"/>
                </a:ln>
                <a:solidFill>
                  <a:schemeClr val="tx2"/>
                </a:solidFill>
                <a:effectLst/>
                <a:latin typeface="+mj-lt"/>
                <a:ea typeface="+mj-ea"/>
                <a:cs typeface="+mj-cs"/>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5" name="Date Placeholder 4"/>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6" name="Footer Placeholder 5"/>
          <p:cNvSpPr>
            <a:spLocks noGrp="1"/>
          </p:cNvSpPr>
          <p:nvPr>
            <p:ph type="ftr" sz="quarter" idx="11"/>
          </p:nvPr>
        </p:nvSpPr>
        <p:spPr/>
        <p:txBody>
          <a:bodyPr/>
          <a:lstStyle/>
          <a:p>
            <a:endParaRPr lang="en-US">
              <a:solidFill>
                <a:srgbClr val="F26736"/>
              </a:solidFill>
            </a:endParaRPr>
          </a:p>
        </p:txBody>
      </p:sp>
      <p:sp>
        <p:nvSpPr>
          <p:cNvPr id="7" name="Slide Number Placeholder 6"/>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
        <p:nvSpPr>
          <p:cNvPr id="33" name="Rectangle 32"/>
          <p:cNvSpPr/>
          <p:nvPr/>
        </p:nvSpPr>
        <p:spPr>
          <a:xfrm>
            <a:off x="0" y="1563624"/>
            <a:ext cx="2761488" cy="3313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36"/>
              </a:solidFill>
              <a:latin typeface="Tw Cen MT"/>
            </a:endParaRPr>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noFill/>
                  <a:prstDash val="solid"/>
                </a:ln>
                <a:solidFill>
                  <a:schemeClr val="tx2"/>
                </a:solidFill>
                <a:effectLst/>
              </a:defRPr>
            </a:lvl1pPr>
          </a:lstStyle>
          <a:p>
            <a:r>
              <a:rPr lang="en-CA" smtClean="0"/>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5" name="Footer Placeholder 4"/>
          <p:cNvSpPr>
            <a:spLocks noGrp="1"/>
          </p:cNvSpPr>
          <p:nvPr>
            <p:ph type="ftr" sz="quarter" idx="11"/>
          </p:nvPr>
        </p:nvSpPr>
        <p:spPr/>
        <p:txBody>
          <a:bodyPr/>
          <a:lstStyle/>
          <a:p>
            <a:endParaRPr lang="en-US">
              <a:solidFill>
                <a:srgbClr val="F26736"/>
              </a:solidFill>
            </a:endParaRPr>
          </a:p>
        </p:txBody>
      </p:sp>
      <p:sp>
        <p:nvSpPr>
          <p:cNvPr id="6" name="Slide Number Placeholder 5"/>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5" name="Footer Placeholder 4"/>
          <p:cNvSpPr>
            <a:spLocks noGrp="1"/>
          </p:cNvSpPr>
          <p:nvPr>
            <p:ph type="ftr" sz="quarter" idx="11"/>
          </p:nvPr>
        </p:nvSpPr>
        <p:spPr/>
        <p:txBody>
          <a:bodyPr/>
          <a:lstStyle/>
          <a:p>
            <a:endParaRPr lang="en-US">
              <a:solidFill>
                <a:srgbClr val="F26736"/>
              </a:solidFill>
            </a:endParaRPr>
          </a:p>
        </p:txBody>
      </p:sp>
      <p:sp>
        <p:nvSpPr>
          <p:cNvPr id="6" name="Slide Number Placeholder 5"/>
          <p:cNvSpPr>
            <a:spLocks noGrp="1"/>
          </p:cNvSpPr>
          <p:nvPr>
            <p:ph type="sldNum" sz="quarter" idx="12"/>
          </p:nvPr>
        </p:nvSpPr>
        <p:spPr/>
        <p:txBody>
          <a:bodyPr/>
          <a:lstStyle/>
          <a:p>
            <a:fld id="{58F31557-DC3D-EE43-AC8F-5AF393D3F362}" type="slidenum">
              <a:rPr lang="en-US" smtClean="0">
                <a:solidFill>
                  <a:srgbClr val="F26736"/>
                </a:solidFill>
              </a:rPr>
              <a:pPr/>
              <a:t>‹N°›</a:t>
            </a:fld>
            <a:endParaRPr lang="en-US">
              <a:solidFill>
                <a:srgbClr val="F26736"/>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uverture/clotu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344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28FDE794-6A44-FE4A-BFF2-2A04BECDAAB8}"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5" name="Footer Placeholder 4"/>
          <p:cNvSpPr>
            <a:spLocks noGrp="1"/>
          </p:cNvSpPr>
          <p:nvPr>
            <p:ph type="ftr" sz="quarter" idx="11"/>
          </p:nvPr>
        </p:nvSpPr>
        <p:spPr/>
        <p:txBody>
          <a:bodyPr/>
          <a:lstStyle/>
          <a:p>
            <a:endParaRPr lang="fr-CA">
              <a:solidFill>
                <a:srgbClr val="FABB6E"/>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
        <p:nvSpPr>
          <p:cNvPr id="113" name="Rectangle 112"/>
          <p:cNvSpPr/>
          <p:nvPr/>
        </p:nvSpPr>
        <p:spPr>
          <a:xfrm>
            <a:off x="0" y="1905000"/>
            <a:ext cx="4953000" cy="3124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noFill/>
                  <a:prstDash val="solid"/>
                </a:ln>
                <a:solidFill>
                  <a:schemeClr val="tx2"/>
                </a:solidFill>
                <a:effectLst/>
              </a:defRPr>
            </a:lvl1pPr>
          </a:lstStyle>
          <a:p>
            <a:r>
              <a:rPr lang="en-CA" smtClean="0"/>
              <a:t>Click to edit Master title style</a:t>
            </a:r>
            <a:endParaRPr lang="en-US" dirty="0"/>
          </a:p>
        </p:txBody>
      </p:sp>
    </p:spTree>
    <p:extLst>
      <p:ext uri="{BB962C8B-B14F-4D97-AF65-F5344CB8AC3E}">
        <p14:creationId xmlns:p14="http://schemas.microsoft.com/office/powerpoint/2010/main" xmlns="" val="2795524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marL="627063" indent="-271463">
              <a:lnSpc>
                <a:spcPct val="100000"/>
              </a:lnSpc>
              <a:buFont typeface="Arial" pitchFamily="34" charset="0"/>
              <a:buChar char="•"/>
              <a:defRPr/>
            </a:lvl2pPr>
            <a:lvl3pPr marL="982663" indent="-274638">
              <a:lnSpc>
                <a:spcPct val="100000"/>
              </a:lnSpc>
              <a:buFont typeface="Arial" pitchFamily="34" charset="0"/>
              <a:buChar char="•"/>
              <a:defRPr/>
            </a:lvl3pPr>
            <a:lvl4pPr marL="1433513" indent="-274638">
              <a:lnSpc>
                <a:spcPct val="100000"/>
              </a:lnSpc>
              <a:buFont typeface="Arial" pitchFamily="34" charset="0"/>
              <a:buChar char="•"/>
              <a:defRPr/>
            </a:lvl4pPr>
            <a:lvl5pPr marL="2073275" indent="-285750">
              <a:lnSpc>
                <a:spcPct val="100000"/>
              </a:lnSpc>
              <a:buFont typeface="Arial" pitchFamily="34" charset="0"/>
              <a:buChar cha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5" name="Footer Placeholder 4"/>
          <p:cNvSpPr>
            <a:spLocks noGrp="1"/>
          </p:cNvSpPr>
          <p:nvPr>
            <p:ph type="ftr" sz="quarter" idx="11"/>
          </p:nvPr>
        </p:nvSpPr>
        <p:spPr/>
        <p:txBody>
          <a:bodyPr/>
          <a:lstStyle/>
          <a:p>
            <a:endParaRPr lang="fr-CA">
              <a:solidFill>
                <a:srgbClr val="FABB6E"/>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Rectangle 93"/>
          <p:cNvSpPr/>
          <p:nvPr/>
        </p:nvSpPr>
        <p:spPr>
          <a:xfrm>
            <a:off x="0" y="5042254"/>
            <a:ext cx="9144000" cy="183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ABB6E"/>
              </a:solidFill>
              <a:latin typeface="Tw Cen MT"/>
            </a:endParaRPr>
          </a:p>
        </p:txBody>
      </p:sp>
      <p:sp>
        <p:nvSpPr>
          <p:cNvPr id="3" name="Text Placeholder 2"/>
          <p:cNvSpPr>
            <a:spLocks noGrp="1"/>
          </p:cNvSpPr>
          <p:nvPr>
            <p:ph type="body" idx="1"/>
          </p:nvPr>
        </p:nvSpPr>
        <p:spPr>
          <a:xfrm>
            <a:off x="457200" y="6159358"/>
            <a:ext cx="8305800" cy="414649"/>
          </a:xfrm>
        </p:spPr>
        <p:txBody>
          <a:bodyPr anchor="t"/>
          <a:lstStyle>
            <a:lvl1pPr marL="0" indent="0">
              <a:buNone/>
              <a:defRPr sz="20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95" name="Title 94"/>
          <p:cNvSpPr>
            <a:spLocks noGrp="1"/>
          </p:cNvSpPr>
          <p:nvPr>
            <p:ph type="title"/>
          </p:nvPr>
        </p:nvSpPr>
        <p:spPr>
          <a:xfrm>
            <a:off x="457200" y="5194654"/>
            <a:ext cx="8305800" cy="939304"/>
          </a:xfrm>
        </p:spPr>
        <p:txBody>
          <a:bodyPr/>
          <a:lstStyle>
            <a:lvl1pPr>
              <a:defRPr>
                <a:solidFill>
                  <a:schemeClr val="bg2"/>
                </a:solidFill>
              </a:defRPr>
            </a:lvl1pPr>
          </a:lstStyle>
          <a:p>
            <a:r>
              <a:rPr lang="en-CA"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6" name="Footer Placeholder 5"/>
          <p:cNvSpPr>
            <a:spLocks noGrp="1"/>
          </p:cNvSpPr>
          <p:nvPr>
            <p:ph type="ftr" sz="quarter" idx="11"/>
          </p:nvPr>
        </p:nvSpPr>
        <p:spPr/>
        <p:txBody>
          <a:bodyPr/>
          <a:lstStyle/>
          <a:p>
            <a:endParaRPr lang="fr-CA">
              <a:solidFill>
                <a:srgbClr val="FABB6E"/>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8" name="Footer Placeholder 7"/>
          <p:cNvSpPr>
            <a:spLocks noGrp="1"/>
          </p:cNvSpPr>
          <p:nvPr>
            <p:ph type="ftr" sz="quarter" idx="11"/>
          </p:nvPr>
        </p:nvSpPr>
        <p:spPr/>
        <p:txBody>
          <a:bodyPr/>
          <a:lstStyle/>
          <a:p>
            <a:endParaRPr lang="fr-CA">
              <a:solidFill>
                <a:srgbClr val="FABB6E"/>
              </a:solidFill>
            </a:endParaRPr>
          </a:p>
        </p:txBody>
      </p:sp>
      <p:sp>
        <p:nvSpPr>
          <p:cNvPr id="9" name="Slide Number Placeholder 8"/>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4" name="Footer Placeholder 3"/>
          <p:cNvSpPr>
            <a:spLocks noGrp="1"/>
          </p:cNvSpPr>
          <p:nvPr>
            <p:ph type="ftr" sz="quarter" idx="11"/>
          </p:nvPr>
        </p:nvSpPr>
        <p:spPr/>
        <p:txBody>
          <a:bodyPr/>
          <a:lstStyle/>
          <a:p>
            <a:endParaRPr lang="fr-CA">
              <a:solidFill>
                <a:srgbClr val="FABB6E"/>
              </a:solidFill>
            </a:endParaRPr>
          </a:p>
        </p:txBody>
      </p:sp>
      <p:sp>
        <p:nvSpPr>
          <p:cNvPr id="5" name="Slide Number Placeholder 4"/>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3" name="Footer Placeholder 2"/>
          <p:cNvSpPr>
            <a:spLocks noGrp="1"/>
          </p:cNvSpPr>
          <p:nvPr>
            <p:ph type="ftr" sz="quarter" idx="11"/>
          </p:nvPr>
        </p:nvSpPr>
        <p:spPr/>
        <p:txBody>
          <a:bodyPr/>
          <a:lstStyle/>
          <a:p>
            <a:endParaRPr lang="fr-CA">
              <a:solidFill>
                <a:srgbClr val="FABB6E"/>
              </a:solidFill>
            </a:endParaRPr>
          </a:p>
        </p:txBody>
      </p:sp>
      <p:sp>
        <p:nvSpPr>
          <p:cNvPr id="4" name="Slide Number Placeholder 3"/>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6" name="Footer Placeholder 5"/>
          <p:cNvSpPr>
            <a:spLocks noGrp="1"/>
          </p:cNvSpPr>
          <p:nvPr>
            <p:ph type="ftr" sz="quarter" idx="11"/>
          </p:nvPr>
        </p:nvSpPr>
        <p:spPr/>
        <p:txBody>
          <a:bodyPr/>
          <a:lstStyle/>
          <a:p>
            <a:endParaRPr lang="fr-CA">
              <a:solidFill>
                <a:srgbClr val="FABB6E"/>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
        <p:nvSpPr>
          <p:cNvPr id="37" name="Rectangle 36"/>
          <p:cNvSpPr/>
          <p:nvPr/>
        </p:nvSpPr>
        <p:spPr>
          <a:xfrm>
            <a:off x="0" y="1563624"/>
            <a:ext cx="2761488" cy="3313176"/>
          </a:xfrm>
          <a:prstGeom prst="rect">
            <a:avLst/>
          </a:prstGeom>
          <a:solidFill>
            <a:schemeClr val="bg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ABB6E"/>
              </a:solidFill>
              <a:latin typeface="Tw Cen MT"/>
            </a:endParaRPr>
          </a:p>
        </p:txBody>
      </p: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noFill/>
                  <a:prstDash val="solid"/>
                </a:ln>
                <a:solidFill>
                  <a:schemeClr val="tx2"/>
                </a:solidFill>
                <a:effectLst/>
                <a:latin typeface="+mj-lt"/>
                <a:ea typeface="+mj-ea"/>
                <a:cs typeface="+mj-cs"/>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5" name="Date Placeholder 4"/>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6" name="Footer Placeholder 5"/>
          <p:cNvSpPr>
            <a:spLocks noGrp="1"/>
          </p:cNvSpPr>
          <p:nvPr>
            <p:ph type="ftr" sz="quarter" idx="11"/>
          </p:nvPr>
        </p:nvSpPr>
        <p:spPr/>
        <p:txBody>
          <a:bodyPr/>
          <a:lstStyle/>
          <a:p>
            <a:endParaRPr lang="fr-CA">
              <a:solidFill>
                <a:srgbClr val="FABB6E"/>
              </a:solidFill>
            </a:endParaRPr>
          </a:p>
        </p:txBody>
      </p:sp>
      <p:sp>
        <p:nvSpPr>
          <p:cNvPr id="7" name="Slide Number Placeholder 6"/>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
        <p:nvSpPr>
          <p:cNvPr id="33" name="Rectangle 32"/>
          <p:cNvSpPr/>
          <p:nvPr/>
        </p:nvSpPr>
        <p:spPr>
          <a:xfrm>
            <a:off x="0" y="1563624"/>
            <a:ext cx="2761488" cy="3313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ABB6E"/>
              </a:solidFill>
              <a:latin typeface="Tw Cen MT"/>
            </a:endParaRPr>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noFill/>
                  <a:prstDash val="solid"/>
                </a:ln>
                <a:solidFill>
                  <a:schemeClr val="tx2"/>
                </a:solidFill>
                <a:effectLst/>
              </a:defRPr>
            </a:lvl1pPr>
          </a:lstStyle>
          <a:p>
            <a:r>
              <a:rPr lang="en-CA"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5" name="Footer Placeholder 4"/>
          <p:cNvSpPr>
            <a:spLocks noGrp="1"/>
          </p:cNvSpPr>
          <p:nvPr>
            <p:ph type="ftr" sz="quarter" idx="11"/>
          </p:nvPr>
        </p:nvSpPr>
        <p:spPr/>
        <p:txBody>
          <a:bodyPr/>
          <a:lstStyle/>
          <a:p>
            <a:endParaRPr lang="fr-CA">
              <a:solidFill>
                <a:srgbClr val="FABB6E"/>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8FDE794-6A44-FE4A-BFF2-2A04BECDAAB8}" type="datetimeFigureOut">
              <a:rPr lang="en-US" smtClean="0"/>
              <a:pPr/>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98CCA3C-83B0-4ED8-B367-50B6430E748C}" type="datetimeFigureOut">
              <a:rPr lang="fr-CA" smtClean="0">
                <a:solidFill>
                  <a:srgbClr val="FABB6E"/>
                </a:solidFill>
              </a:rPr>
              <a:pPr/>
              <a:t>2013-04-16</a:t>
            </a:fld>
            <a:endParaRPr lang="fr-CA">
              <a:solidFill>
                <a:srgbClr val="FABB6E"/>
              </a:solidFill>
            </a:endParaRPr>
          </a:p>
        </p:txBody>
      </p:sp>
      <p:sp>
        <p:nvSpPr>
          <p:cNvPr id="5" name="Footer Placeholder 4"/>
          <p:cNvSpPr>
            <a:spLocks noGrp="1"/>
          </p:cNvSpPr>
          <p:nvPr>
            <p:ph type="ftr" sz="quarter" idx="11"/>
          </p:nvPr>
        </p:nvSpPr>
        <p:spPr/>
        <p:txBody>
          <a:bodyPr/>
          <a:lstStyle/>
          <a:p>
            <a:endParaRPr lang="fr-CA">
              <a:solidFill>
                <a:srgbClr val="FABB6E"/>
              </a:solidFill>
            </a:endParaRPr>
          </a:p>
        </p:txBody>
      </p:sp>
      <p:sp>
        <p:nvSpPr>
          <p:cNvPr id="6" name="Slide Number Placeholder 5"/>
          <p:cNvSpPr>
            <a:spLocks noGrp="1"/>
          </p:cNvSpPr>
          <p:nvPr>
            <p:ph type="sldNum" sz="quarter" idx="12"/>
          </p:nvPr>
        </p:nvSpPr>
        <p:spPr/>
        <p:txBody>
          <a:bodyPr/>
          <a:lstStyle/>
          <a:p>
            <a:fld id="{22DE891E-3428-4CDE-85E8-7816965C654B}" type="slidenum">
              <a:rPr lang="fr-CA" smtClean="0">
                <a:solidFill>
                  <a:srgbClr val="FABB6E"/>
                </a:solidFill>
              </a:rPr>
              <a:pPr/>
              <a:t>‹N°›</a:t>
            </a:fld>
            <a:endParaRPr lang="fr-CA">
              <a:solidFill>
                <a:srgbClr val="FABB6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28FDE794-6A44-FE4A-BFF2-2A04BECDAAB8}" type="datetimeFigureOut">
              <a:rPr lang="en-US" smtClean="0"/>
              <a:pPr/>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DE794-6A44-FE4A-BFF2-2A04BECDAAB8}" type="datetimeFigureOut">
              <a:rPr lang="en-US" smtClean="0"/>
              <a:pPr/>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0C18D-61FD-2A47-AD7F-DB36633353C0}"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28FDE794-6A44-FE4A-BFF2-2A04BECDAAB8}" type="datetimeFigureOut">
              <a:rPr lang="en-US" smtClean="0"/>
              <a:pPr/>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0C18D-61FD-2A47-AD7F-DB36633353C0}" type="slidenum">
              <a:rPr lang="en-US" smtClean="0"/>
              <a:pPr/>
              <a:t>‹N°›</a:t>
            </a:fld>
            <a:endParaRPr lang="en-US"/>
          </a:p>
        </p:txBody>
      </p:sp>
      <p:sp>
        <p:nvSpPr>
          <p:cNvPr id="37" name="Rectangle 36"/>
          <p:cNvSpPr/>
          <p:nvPr/>
        </p:nvSpPr>
        <p:spPr>
          <a:xfrm>
            <a:off x="0" y="1563624"/>
            <a:ext cx="2761488" cy="3313176"/>
          </a:xfrm>
          <a:prstGeom prst="rect">
            <a:avLst/>
          </a:prstGeom>
          <a:solidFill>
            <a:schemeClr val="bg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schemeClr val="tx2"/>
              </a:solidFill>
              <a:latin typeface="Tw Cen MT"/>
              <a:ea typeface="+mn-ea"/>
              <a:cs typeface="+mn-cs"/>
            </a:endParaRPr>
          </a:p>
        </p:txBody>
      </p: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noFill/>
                  <a:prstDash val="solid"/>
                </a:ln>
                <a:solidFill>
                  <a:schemeClr val="tx2"/>
                </a:solidFill>
                <a:effectLst/>
                <a:latin typeface="+mj-lt"/>
                <a:ea typeface="+mj-ea"/>
                <a:cs typeface="+mj-cs"/>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8FDE794-6A44-FE4A-BFF2-2A04BECDAAB8}" type="datetimeFigureOut">
              <a:rPr lang="en-US" smtClean="0"/>
              <a:pPr/>
              <a:t>4/16/2013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830C18D-61FD-2A47-AD7F-DB36633353C0}"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tabLst>
          <a:tab pos="3830638" algn="l"/>
        </a:tabLst>
        <a:defRPr sz="3200" b="1" kern="1200" cap="all" spc="50" baseline="0">
          <a:ln w="13335" cmpd="sng">
            <a:noFill/>
            <a:prstDash val="solid"/>
          </a:ln>
          <a:solidFill>
            <a:schemeClr val="bg1"/>
          </a:solidFill>
          <a:effectLst/>
          <a:latin typeface="+mj-lt"/>
          <a:ea typeface="+mj-ea"/>
          <a:cs typeface="+mj-cs"/>
        </a:defRPr>
      </a:lvl1pPr>
    </p:titleStyle>
    <p:bodyStyle>
      <a:lvl1pPr marL="268288" indent="-268288" algn="l" defTabSz="914400" rtl="0" eaLnBrk="1" latinLnBrk="0" hangingPunct="1">
        <a:lnSpc>
          <a:spcPct val="100000"/>
        </a:lnSpc>
        <a:spcBef>
          <a:spcPts val="600"/>
        </a:spcBef>
        <a:spcAft>
          <a:spcPts val="600"/>
        </a:spcAft>
        <a:buClr>
          <a:schemeClr val="tx1"/>
        </a:buClr>
        <a:buSzPct val="100000"/>
        <a:buFont typeface="Arial" pitchFamily="34" charset="0"/>
        <a:buChar char="•"/>
        <a:defRPr sz="3200" b="1" kern="1200">
          <a:solidFill>
            <a:schemeClr val="tx1"/>
          </a:solidFill>
          <a:latin typeface="+mn-lt"/>
          <a:ea typeface="+mn-ea"/>
          <a:cs typeface="+mn-cs"/>
        </a:defRPr>
      </a:lvl1pPr>
      <a:lvl2pPr marL="527050" indent="-268288" algn="l" defTabSz="914400" rtl="0" eaLnBrk="1" latinLnBrk="0" hangingPunct="1">
        <a:lnSpc>
          <a:spcPct val="100000"/>
        </a:lnSpc>
        <a:spcBef>
          <a:spcPts val="600"/>
        </a:spcBef>
        <a:spcAft>
          <a:spcPts val="600"/>
        </a:spcAft>
        <a:buClr>
          <a:schemeClr val="accent1"/>
        </a:buClr>
        <a:buFont typeface="Arial" pitchFamily="34" charset="0"/>
        <a:buChar char="•"/>
        <a:defRPr sz="2800" kern="1200">
          <a:solidFill>
            <a:schemeClr val="tx1"/>
          </a:solidFill>
          <a:latin typeface="+mn-lt"/>
          <a:ea typeface="+mn-ea"/>
          <a:cs typeface="+mn-cs"/>
        </a:defRPr>
      </a:lvl2pPr>
      <a:lvl3pPr marL="977900" indent="-268288" algn="l" defTabSz="914400" rtl="0" eaLnBrk="1" latinLnBrk="0" hangingPunct="1">
        <a:lnSpc>
          <a:spcPct val="100000"/>
        </a:lnSpc>
        <a:spcBef>
          <a:spcPts val="600"/>
        </a:spcBef>
        <a:spcAft>
          <a:spcPts val="600"/>
        </a:spcAft>
        <a:buClr>
          <a:schemeClr val="accent2"/>
        </a:buClr>
        <a:buFont typeface="Arial" pitchFamily="34" charset="0"/>
        <a:buChar char="•"/>
        <a:defRPr sz="2400" kern="1200">
          <a:solidFill>
            <a:schemeClr val="tx1"/>
          </a:solidFill>
          <a:latin typeface="+mn-lt"/>
          <a:ea typeface="+mn-ea"/>
          <a:cs typeface="+mn-cs"/>
        </a:defRPr>
      </a:lvl3pPr>
      <a:lvl4pPr marL="1428750" indent="-268288" algn="l" defTabSz="914400" rtl="0" eaLnBrk="1" latinLnBrk="0" hangingPunct="1">
        <a:lnSpc>
          <a:spcPct val="100000"/>
        </a:lnSpc>
        <a:spcBef>
          <a:spcPts val="600"/>
        </a:spcBef>
        <a:spcAft>
          <a:spcPts val="600"/>
        </a:spcAft>
        <a:buClr>
          <a:schemeClr val="accent4"/>
        </a:buClr>
        <a:buFont typeface="Arial" pitchFamily="34" charset="0"/>
        <a:buChar char="•"/>
        <a:defRPr sz="2000" kern="1200">
          <a:solidFill>
            <a:schemeClr val="tx1"/>
          </a:solidFill>
          <a:latin typeface="+mn-lt"/>
          <a:ea typeface="+mn-ea"/>
          <a:cs typeface="+mn-cs"/>
        </a:defRPr>
      </a:lvl4pPr>
      <a:lvl5pPr marL="2055813" indent="-268288" algn="l" defTabSz="914400" rtl="0" eaLnBrk="1" latinLnBrk="0" hangingPunct="1">
        <a:lnSpc>
          <a:spcPct val="100000"/>
        </a:lnSpc>
        <a:spcBef>
          <a:spcPts val="600"/>
        </a:spcBef>
        <a:spcAft>
          <a:spcPts val="600"/>
        </a:spcAft>
        <a:buClr>
          <a:schemeClr val="accent5"/>
        </a:buClr>
        <a:buFont typeface="Arial" pitchFamily="34" charset="0"/>
        <a:buChar char="•"/>
        <a:defRPr sz="1800" kern="1200" baseline="0">
          <a:solidFill>
            <a:schemeClr val="tx1"/>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latin typeface="Arial"/>
                <a:cs typeface="Arial"/>
              </a:defRPr>
            </a:lvl1pPr>
          </a:lstStyle>
          <a:p>
            <a:pPr defTabSz="914400"/>
            <a:fld id="{E98CCA3C-83B0-4ED8-B367-50B6430E748C}" type="datetimeFigureOut">
              <a:rPr lang="fr-CA" smtClean="0">
                <a:solidFill>
                  <a:srgbClr val="CEE381"/>
                </a:solidFill>
              </a:rPr>
              <a:pPr defTabSz="914400"/>
              <a:t>2013-04-16</a:t>
            </a:fld>
            <a:endParaRPr lang="fr-CA">
              <a:solidFill>
                <a:srgbClr val="CEE381"/>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latin typeface="Arial"/>
                <a:cs typeface="Arial"/>
              </a:defRPr>
            </a:lvl1pPr>
          </a:lstStyle>
          <a:p>
            <a:pPr defTabSz="914400"/>
            <a:endParaRPr lang="fr-CA">
              <a:solidFill>
                <a:srgbClr val="CEE381"/>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914400"/>
            <a:fld id="{22DE891E-3428-4CDE-85E8-7816965C654B}" type="slidenum">
              <a:rPr lang="fr-CA" smtClean="0">
                <a:solidFill>
                  <a:srgbClr val="CEE381"/>
                </a:solidFill>
              </a:rPr>
              <a:pPr defTabSz="914400"/>
              <a:t>‹N°›</a:t>
            </a:fld>
            <a:endParaRPr lang="fr-CA">
              <a:solidFill>
                <a:srgbClr val="CEE381"/>
              </a:solidFill>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tabLst>
          <a:tab pos="3830638" algn="l"/>
        </a:tabLst>
        <a:defRPr sz="3000" b="1" kern="1200" cap="all" spc="50" baseline="0">
          <a:ln w="13335" cmpd="sng">
            <a:noFill/>
            <a:prstDash val="solid"/>
          </a:ln>
          <a:solidFill>
            <a:schemeClr val="bg1"/>
          </a:solidFill>
          <a:effectLst/>
          <a:latin typeface="Arial"/>
          <a:ea typeface="+mj-ea"/>
          <a:cs typeface="Arial"/>
        </a:defRPr>
      </a:lvl1pPr>
    </p:titleStyle>
    <p:bodyStyle>
      <a:lvl1pPr marL="268288" indent="-268288" algn="l" defTabSz="914400" rtl="0" eaLnBrk="1" latinLnBrk="0" hangingPunct="1">
        <a:lnSpc>
          <a:spcPct val="100000"/>
        </a:lnSpc>
        <a:spcBef>
          <a:spcPts val="600"/>
        </a:spcBef>
        <a:spcAft>
          <a:spcPts val="600"/>
        </a:spcAft>
        <a:buClrTx/>
        <a:buSzPct val="100000"/>
        <a:buFont typeface="Arial" pitchFamily="34" charset="0"/>
        <a:buChar char="•"/>
        <a:defRPr sz="2800" b="0" kern="1200">
          <a:solidFill>
            <a:srgbClr val="008000"/>
          </a:solidFill>
          <a:effectLst/>
          <a:latin typeface="Arial"/>
          <a:ea typeface="+mn-ea"/>
          <a:cs typeface="Arial"/>
        </a:defRPr>
      </a:lvl1pPr>
      <a:lvl2pPr marL="527050" indent="-268288" algn="l" defTabSz="914400" rtl="0" eaLnBrk="1" latinLnBrk="0" hangingPunct="1">
        <a:lnSpc>
          <a:spcPct val="100000"/>
        </a:lnSpc>
        <a:spcBef>
          <a:spcPts val="600"/>
        </a:spcBef>
        <a:spcAft>
          <a:spcPts val="600"/>
        </a:spcAft>
        <a:buClrTx/>
        <a:buFont typeface="Arial" pitchFamily="34" charset="0"/>
        <a:buChar char="•"/>
        <a:defRPr sz="2400" kern="1200">
          <a:solidFill>
            <a:schemeClr val="bg1"/>
          </a:solidFill>
          <a:effectLst/>
          <a:latin typeface="Arial"/>
          <a:ea typeface="+mn-ea"/>
          <a:cs typeface="Arial"/>
        </a:defRPr>
      </a:lvl2pPr>
      <a:lvl3pPr marL="977900" indent="-268288" algn="l" defTabSz="914400" rtl="0" eaLnBrk="1" latinLnBrk="0" hangingPunct="1">
        <a:lnSpc>
          <a:spcPct val="100000"/>
        </a:lnSpc>
        <a:spcBef>
          <a:spcPts val="600"/>
        </a:spcBef>
        <a:spcAft>
          <a:spcPts val="600"/>
        </a:spcAft>
        <a:buClrTx/>
        <a:buFont typeface="Arial" pitchFamily="34" charset="0"/>
        <a:buChar char="•"/>
        <a:defRPr sz="2000" kern="1200">
          <a:solidFill>
            <a:schemeClr val="tx1"/>
          </a:solidFill>
          <a:effectLst/>
          <a:latin typeface="Arial"/>
          <a:ea typeface="+mn-ea"/>
          <a:cs typeface="Arial"/>
        </a:defRPr>
      </a:lvl3pPr>
      <a:lvl4pPr marL="1428750" indent="-268288" algn="l" defTabSz="914400" rtl="0" eaLnBrk="1" latinLnBrk="0" hangingPunct="1">
        <a:lnSpc>
          <a:spcPct val="100000"/>
        </a:lnSpc>
        <a:spcBef>
          <a:spcPts val="600"/>
        </a:spcBef>
        <a:spcAft>
          <a:spcPts val="600"/>
        </a:spcAft>
        <a:buClr>
          <a:schemeClr val="accent4"/>
        </a:buClr>
        <a:buFont typeface="Arial" pitchFamily="34" charset="0"/>
        <a:buChar char="•"/>
        <a:defRPr sz="1800" kern="1200">
          <a:solidFill>
            <a:schemeClr val="tx1"/>
          </a:solidFill>
          <a:effectLst/>
          <a:latin typeface="Arial"/>
          <a:ea typeface="+mn-ea"/>
          <a:cs typeface="Arial"/>
        </a:defRPr>
      </a:lvl4pPr>
      <a:lvl5pPr marL="2055813" indent="-268288" algn="l" defTabSz="914400" rtl="0" eaLnBrk="1" latinLnBrk="0" hangingPunct="1">
        <a:lnSpc>
          <a:spcPct val="100000"/>
        </a:lnSpc>
        <a:spcBef>
          <a:spcPts val="600"/>
        </a:spcBef>
        <a:spcAft>
          <a:spcPts val="600"/>
        </a:spcAft>
        <a:buClr>
          <a:schemeClr val="accent5"/>
        </a:buClr>
        <a:buFont typeface="Arial" pitchFamily="34" charset="0"/>
        <a:buChar char="•"/>
        <a:defRPr sz="1600" kern="1200" baseline="0">
          <a:solidFill>
            <a:schemeClr val="tx1"/>
          </a:solidFill>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2211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latin typeface="Arial"/>
                <a:cs typeface="Arial"/>
              </a:defRPr>
            </a:lvl1pPr>
          </a:lstStyle>
          <a:p>
            <a:pPr defTabSz="914400"/>
            <a:fld id="{E98CCA3C-83B0-4ED8-B367-50B6430E748C}" type="datetimeFigureOut">
              <a:rPr lang="fr-CA" smtClean="0">
                <a:solidFill>
                  <a:srgbClr val="B9EEFF"/>
                </a:solidFill>
              </a:rPr>
              <a:pPr defTabSz="914400"/>
              <a:t>2013-04-16</a:t>
            </a:fld>
            <a:endParaRPr lang="fr-CA">
              <a:solidFill>
                <a:srgbClr val="B9EEFF"/>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latin typeface="Arial"/>
                <a:cs typeface="Arial"/>
              </a:defRPr>
            </a:lvl1pPr>
          </a:lstStyle>
          <a:p>
            <a:pPr defTabSz="914400"/>
            <a:endParaRPr lang="fr-CA">
              <a:solidFill>
                <a:srgbClr val="B9EEFF"/>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914400"/>
            <a:fld id="{22DE891E-3428-4CDE-85E8-7816965C654B}" type="slidenum">
              <a:rPr lang="fr-CA" smtClean="0">
                <a:solidFill>
                  <a:srgbClr val="B9EEFF"/>
                </a:solidFill>
              </a:rPr>
              <a:pPr defTabSz="914400"/>
              <a:t>‹N°›</a:t>
            </a:fld>
            <a:endParaRPr lang="fr-CA">
              <a:solidFill>
                <a:srgbClr val="B9EEFF"/>
              </a:solidFill>
            </a:endParaRPr>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tabLst>
          <a:tab pos="3830638" algn="l"/>
        </a:tabLst>
        <a:defRPr sz="3000" b="1" kern="1200" cap="all" spc="50" baseline="0">
          <a:ln w="13335" cmpd="sng">
            <a:noFill/>
            <a:prstDash val="solid"/>
          </a:ln>
          <a:solidFill>
            <a:schemeClr val="bg1"/>
          </a:solidFill>
          <a:effectLst/>
          <a:latin typeface="Arial"/>
          <a:ea typeface="+mj-ea"/>
          <a:cs typeface="Arial"/>
        </a:defRPr>
      </a:lvl1pPr>
    </p:titleStyle>
    <p:bodyStyle>
      <a:lvl1pPr marL="268288" indent="-268288" algn="l" defTabSz="914400" rtl="0" eaLnBrk="1" latinLnBrk="0" hangingPunct="1">
        <a:lnSpc>
          <a:spcPct val="100000"/>
        </a:lnSpc>
        <a:spcBef>
          <a:spcPts val="600"/>
        </a:spcBef>
        <a:spcAft>
          <a:spcPts val="600"/>
        </a:spcAft>
        <a:buClrTx/>
        <a:buSzPct val="100000"/>
        <a:buFont typeface="Arial" pitchFamily="34" charset="0"/>
        <a:buChar char="•"/>
        <a:defRPr sz="2800" b="0" kern="1200">
          <a:solidFill>
            <a:schemeClr val="tx2"/>
          </a:solidFill>
          <a:effectLst/>
          <a:latin typeface="Arial"/>
          <a:ea typeface="+mn-ea"/>
          <a:cs typeface="Arial"/>
        </a:defRPr>
      </a:lvl1pPr>
      <a:lvl2pPr marL="527050" indent="-268288" algn="l" defTabSz="914400" rtl="0" eaLnBrk="1" latinLnBrk="0" hangingPunct="1">
        <a:lnSpc>
          <a:spcPct val="100000"/>
        </a:lnSpc>
        <a:spcBef>
          <a:spcPts val="600"/>
        </a:spcBef>
        <a:spcAft>
          <a:spcPts val="600"/>
        </a:spcAft>
        <a:buClrTx/>
        <a:buFont typeface="Arial" pitchFamily="34" charset="0"/>
        <a:buChar char="•"/>
        <a:defRPr sz="2400" kern="1200">
          <a:solidFill>
            <a:schemeClr val="bg1"/>
          </a:solidFill>
          <a:effectLst/>
          <a:latin typeface="Arial"/>
          <a:ea typeface="+mn-ea"/>
          <a:cs typeface="Arial"/>
        </a:defRPr>
      </a:lvl2pPr>
      <a:lvl3pPr marL="977900" indent="-268288" algn="l" defTabSz="914400" rtl="0" eaLnBrk="1" latinLnBrk="0" hangingPunct="1">
        <a:lnSpc>
          <a:spcPct val="100000"/>
        </a:lnSpc>
        <a:spcBef>
          <a:spcPts val="600"/>
        </a:spcBef>
        <a:spcAft>
          <a:spcPts val="600"/>
        </a:spcAft>
        <a:buClr>
          <a:schemeClr val="accent2"/>
        </a:buClr>
        <a:buFont typeface="Arial" pitchFamily="34" charset="0"/>
        <a:buChar char="•"/>
        <a:defRPr sz="2000" kern="1200">
          <a:solidFill>
            <a:schemeClr val="tx1"/>
          </a:solidFill>
          <a:effectLst/>
          <a:latin typeface="Arial"/>
          <a:ea typeface="+mn-ea"/>
          <a:cs typeface="Arial"/>
        </a:defRPr>
      </a:lvl3pPr>
      <a:lvl4pPr marL="1428750" indent="-268288" algn="l" defTabSz="914400" rtl="0" eaLnBrk="1" latinLnBrk="0" hangingPunct="1">
        <a:lnSpc>
          <a:spcPct val="100000"/>
        </a:lnSpc>
        <a:spcBef>
          <a:spcPts val="600"/>
        </a:spcBef>
        <a:spcAft>
          <a:spcPts val="600"/>
        </a:spcAft>
        <a:buClr>
          <a:schemeClr val="accent4"/>
        </a:buClr>
        <a:buFont typeface="Arial" pitchFamily="34" charset="0"/>
        <a:buChar char="•"/>
        <a:defRPr sz="1800" kern="1200">
          <a:solidFill>
            <a:schemeClr val="tx1"/>
          </a:solidFill>
          <a:effectLst/>
          <a:latin typeface="Arial"/>
          <a:ea typeface="+mn-ea"/>
          <a:cs typeface="Arial"/>
        </a:defRPr>
      </a:lvl4pPr>
      <a:lvl5pPr marL="2055813" indent="-268288" algn="l" defTabSz="914400" rtl="0" eaLnBrk="1" latinLnBrk="0" hangingPunct="1">
        <a:lnSpc>
          <a:spcPct val="100000"/>
        </a:lnSpc>
        <a:spcBef>
          <a:spcPts val="600"/>
        </a:spcBef>
        <a:spcAft>
          <a:spcPts val="600"/>
        </a:spcAft>
        <a:buClr>
          <a:schemeClr val="accent5"/>
        </a:buClr>
        <a:buFont typeface="Arial" pitchFamily="34" charset="0"/>
        <a:buChar char="•"/>
        <a:defRPr sz="1600" kern="1200" baseline="0">
          <a:solidFill>
            <a:schemeClr val="tx1"/>
          </a:solidFill>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latin typeface="Arial"/>
                <a:cs typeface="Arial"/>
              </a:defRPr>
            </a:lvl1pPr>
          </a:lstStyle>
          <a:p>
            <a:fld id="{ACE1F708-4AB2-EF4D-A59A-C7657CB0925A}" type="datetimeFigureOut">
              <a:rPr lang="en-US" smtClean="0">
                <a:solidFill>
                  <a:srgbClr val="F26736"/>
                </a:solidFill>
              </a:rPr>
              <a:pPr/>
              <a:t>4/16/2013</a:t>
            </a:fld>
            <a:endParaRPr lang="en-US">
              <a:solidFill>
                <a:srgbClr val="F26736"/>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latin typeface="Arial"/>
                <a:cs typeface="Arial"/>
              </a:defRPr>
            </a:lvl1pPr>
          </a:lstStyle>
          <a:p>
            <a:endParaRPr lang="en-US">
              <a:solidFill>
                <a:srgbClr val="F26736"/>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58F31557-DC3D-EE43-AC8F-5AF393D3F362}" type="slidenum">
              <a:rPr lang="en-US" smtClean="0">
                <a:solidFill>
                  <a:srgbClr val="F26736"/>
                </a:solidFill>
              </a:rPr>
              <a:pPr/>
              <a:t>‹N°›</a:t>
            </a:fld>
            <a:endParaRPr lang="en-US">
              <a:solidFill>
                <a:srgbClr val="F26736"/>
              </a:solidFill>
            </a:endParaRPr>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tabLst>
          <a:tab pos="3830638" algn="l"/>
        </a:tabLst>
        <a:defRPr sz="3200" b="1" kern="1200" cap="all" spc="50" baseline="0">
          <a:ln w="13335" cmpd="sng">
            <a:noFill/>
            <a:prstDash val="solid"/>
          </a:ln>
          <a:solidFill>
            <a:schemeClr val="bg1"/>
          </a:solidFill>
          <a:effectLst/>
          <a:latin typeface="Arial"/>
          <a:ea typeface="+mj-ea"/>
          <a:cs typeface="Arial"/>
        </a:defRPr>
      </a:lvl1pPr>
    </p:titleStyle>
    <p:bodyStyle>
      <a:lvl1pPr marL="268288" indent="-268288" algn="l" defTabSz="914400" rtl="0" eaLnBrk="1" latinLnBrk="0" hangingPunct="1">
        <a:lnSpc>
          <a:spcPct val="100000"/>
        </a:lnSpc>
        <a:spcBef>
          <a:spcPts val="600"/>
        </a:spcBef>
        <a:spcAft>
          <a:spcPts val="600"/>
        </a:spcAft>
        <a:buClr>
          <a:schemeClr val="tx1"/>
        </a:buClr>
        <a:buSzPct val="100000"/>
        <a:buFont typeface="Arial" pitchFamily="34" charset="0"/>
        <a:buChar char="•"/>
        <a:defRPr sz="3200" b="1" kern="1200">
          <a:solidFill>
            <a:schemeClr val="tx1"/>
          </a:solidFill>
          <a:effectLst>
            <a:outerShdw blurRad="50800" dist="38100" dir="2700000" algn="tl" rotWithShape="0">
              <a:srgbClr val="000000">
                <a:alpha val="43000"/>
              </a:srgbClr>
            </a:outerShdw>
          </a:effectLst>
          <a:latin typeface="Arial"/>
          <a:ea typeface="+mn-ea"/>
          <a:cs typeface="Arial"/>
        </a:defRPr>
      </a:lvl1pPr>
      <a:lvl2pPr marL="527050" indent="-268288" algn="l" defTabSz="914400" rtl="0" eaLnBrk="1" latinLnBrk="0" hangingPunct="1">
        <a:lnSpc>
          <a:spcPct val="100000"/>
        </a:lnSpc>
        <a:spcBef>
          <a:spcPts val="600"/>
        </a:spcBef>
        <a:spcAft>
          <a:spcPts val="600"/>
        </a:spcAft>
        <a:buClr>
          <a:schemeClr val="accent1"/>
        </a:buClr>
        <a:buFont typeface="Arial" pitchFamily="34" charset="0"/>
        <a:buChar char="•"/>
        <a:defRPr sz="2800" kern="1200">
          <a:solidFill>
            <a:schemeClr val="tx1"/>
          </a:solidFill>
          <a:effectLst>
            <a:outerShdw blurRad="50800" dist="38100" dir="2700000" algn="tl" rotWithShape="0">
              <a:srgbClr val="000000">
                <a:alpha val="43000"/>
              </a:srgbClr>
            </a:outerShdw>
          </a:effectLst>
          <a:latin typeface="Arial"/>
          <a:ea typeface="+mn-ea"/>
          <a:cs typeface="Arial"/>
        </a:defRPr>
      </a:lvl2pPr>
      <a:lvl3pPr marL="977900" indent="-268288" algn="l" defTabSz="914400" rtl="0" eaLnBrk="1" latinLnBrk="0" hangingPunct="1">
        <a:lnSpc>
          <a:spcPct val="100000"/>
        </a:lnSpc>
        <a:spcBef>
          <a:spcPts val="600"/>
        </a:spcBef>
        <a:spcAft>
          <a:spcPts val="600"/>
        </a:spcAft>
        <a:buClr>
          <a:schemeClr val="accent2"/>
        </a:buClr>
        <a:buFont typeface="Arial" pitchFamily="34" charset="0"/>
        <a:buChar char="•"/>
        <a:defRPr sz="2400" kern="1200">
          <a:solidFill>
            <a:schemeClr val="tx1"/>
          </a:solidFill>
          <a:effectLst>
            <a:outerShdw blurRad="50800" dist="38100" dir="2700000" algn="tl" rotWithShape="0">
              <a:srgbClr val="000000">
                <a:alpha val="43000"/>
              </a:srgbClr>
            </a:outerShdw>
          </a:effectLst>
          <a:latin typeface="Arial"/>
          <a:ea typeface="+mn-ea"/>
          <a:cs typeface="Arial"/>
        </a:defRPr>
      </a:lvl3pPr>
      <a:lvl4pPr marL="1428750" indent="-268288" algn="l" defTabSz="914400" rtl="0" eaLnBrk="1" latinLnBrk="0" hangingPunct="1">
        <a:lnSpc>
          <a:spcPct val="100000"/>
        </a:lnSpc>
        <a:spcBef>
          <a:spcPts val="600"/>
        </a:spcBef>
        <a:spcAft>
          <a:spcPts val="600"/>
        </a:spcAft>
        <a:buClr>
          <a:schemeClr val="accent4"/>
        </a:buClr>
        <a:buFont typeface="Arial" pitchFamily="34" charset="0"/>
        <a:buChar char="•"/>
        <a:defRPr sz="2000" kern="1200">
          <a:solidFill>
            <a:schemeClr val="tx1"/>
          </a:solidFill>
          <a:effectLst>
            <a:outerShdw blurRad="50800" dist="38100" dir="2700000" algn="tl" rotWithShape="0">
              <a:srgbClr val="000000">
                <a:alpha val="43000"/>
              </a:srgbClr>
            </a:outerShdw>
          </a:effectLst>
          <a:latin typeface="Arial"/>
          <a:ea typeface="+mn-ea"/>
          <a:cs typeface="Arial"/>
        </a:defRPr>
      </a:lvl4pPr>
      <a:lvl5pPr marL="2055813" indent="-268288" algn="l" defTabSz="914400" rtl="0" eaLnBrk="1" latinLnBrk="0" hangingPunct="1">
        <a:lnSpc>
          <a:spcPct val="100000"/>
        </a:lnSpc>
        <a:spcBef>
          <a:spcPts val="600"/>
        </a:spcBef>
        <a:spcAft>
          <a:spcPts val="600"/>
        </a:spcAft>
        <a:buClr>
          <a:schemeClr val="accent5"/>
        </a:buClr>
        <a:buFont typeface="Arial" pitchFamily="34" charset="0"/>
        <a:buChar char="•"/>
        <a:defRPr sz="1800" kern="1200" baseline="0">
          <a:solidFill>
            <a:schemeClr val="tx1"/>
          </a:solidFill>
          <a:effectLst>
            <a:outerShdw blurRad="50800" dist="38100" dir="2700000" algn="tl" rotWithShape="0">
              <a:srgbClr val="000000">
                <a:alpha val="43000"/>
              </a:srgbClr>
            </a:outerShdw>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22114"/>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latin typeface="Arial"/>
                <a:cs typeface="Arial"/>
              </a:defRPr>
            </a:lvl1pPr>
          </a:lstStyle>
          <a:p>
            <a:pPr defTabSz="914400"/>
            <a:fld id="{E98CCA3C-83B0-4ED8-B367-50B6430E748C}" type="datetimeFigureOut">
              <a:rPr lang="fr-CA" smtClean="0">
                <a:solidFill>
                  <a:srgbClr val="FABB6E"/>
                </a:solidFill>
              </a:rPr>
              <a:pPr defTabSz="914400"/>
              <a:t>2013-04-16</a:t>
            </a:fld>
            <a:endParaRPr lang="fr-CA">
              <a:solidFill>
                <a:srgbClr val="FABB6E"/>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latin typeface="Arial"/>
                <a:cs typeface="Arial"/>
              </a:defRPr>
            </a:lvl1pPr>
          </a:lstStyle>
          <a:p>
            <a:pPr defTabSz="914400"/>
            <a:endParaRPr lang="fr-CA">
              <a:solidFill>
                <a:srgbClr val="FABB6E"/>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914400"/>
            <a:fld id="{22DE891E-3428-4CDE-85E8-7816965C654B}" type="slidenum">
              <a:rPr lang="fr-CA" smtClean="0">
                <a:solidFill>
                  <a:srgbClr val="FABB6E"/>
                </a:solidFill>
              </a:rPr>
              <a:pPr defTabSz="914400"/>
              <a:t>‹N°›</a:t>
            </a:fld>
            <a:endParaRPr lang="fr-CA">
              <a:solidFill>
                <a:srgbClr val="FABB6E"/>
              </a:solidFill>
            </a:endParaRP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tabLst>
          <a:tab pos="3830638" algn="l"/>
        </a:tabLst>
        <a:defRPr sz="3000" b="1" kern="1200" cap="all" spc="50" baseline="0">
          <a:ln w="13335" cmpd="sng">
            <a:noFill/>
            <a:prstDash val="solid"/>
          </a:ln>
          <a:solidFill>
            <a:schemeClr val="bg1"/>
          </a:solidFill>
          <a:effectLst/>
          <a:latin typeface="Arial"/>
          <a:ea typeface="+mj-ea"/>
          <a:cs typeface="Arial"/>
        </a:defRPr>
      </a:lvl1pPr>
    </p:titleStyle>
    <p:bodyStyle>
      <a:lvl1pPr marL="268288" indent="-268288" algn="l" defTabSz="914400" rtl="0" eaLnBrk="1" latinLnBrk="0" hangingPunct="1">
        <a:lnSpc>
          <a:spcPct val="100000"/>
        </a:lnSpc>
        <a:spcBef>
          <a:spcPts val="600"/>
        </a:spcBef>
        <a:spcAft>
          <a:spcPts val="600"/>
        </a:spcAft>
        <a:buClrTx/>
        <a:buSzPct val="100000"/>
        <a:buFont typeface="Arial" pitchFamily="34" charset="0"/>
        <a:buChar char="•"/>
        <a:defRPr sz="2800" b="0" kern="1200">
          <a:solidFill>
            <a:schemeClr val="bg2">
              <a:lumMod val="20000"/>
              <a:lumOff val="80000"/>
            </a:schemeClr>
          </a:solidFill>
          <a:effectLst/>
          <a:latin typeface="Arial"/>
          <a:ea typeface="+mn-ea"/>
          <a:cs typeface="Arial"/>
        </a:defRPr>
      </a:lvl1pPr>
      <a:lvl2pPr marL="527050" indent="-268288" algn="l" defTabSz="914400" rtl="0" eaLnBrk="1" latinLnBrk="0" hangingPunct="1">
        <a:lnSpc>
          <a:spcPct val="100000"/>
        </a:lnSpc>
        <a:spcBef>
          <a:spcPts val="600"/>
        </a:spcBef>
        <a:spcAft>
          <a:spcPts val="600"/>
        </a:spcAft>
        <a:buClrTx/>
        <a:buFont typeface="Arial" pitchFamily="34" charset="0"/>
        <a:buChar char="•"/>
        <a:defRPr sz="2400" kern="1200">
          <a:solidFill>
            <a:schemeClr val="bg1"/>
          </a:solidFill>
          <a:effectLst/>
          <a:latin typeface="Arial"/>
          <a:ea typeface="+mn-ea"/>
          <a:cs typeface="Arial"/>
        </a:defRPr>
      </a:lvl2pPr>
      <a:lvl3pPr marL="977900" indent="-268288" algn="l" defTabSz="914400" rtl="0" eaLnBrk="1" latinLnBrk="0" hangingPunct="1">
        <a:lnSpc>
          <a:spcPct val="100000"/>
        </a:lnSpc>
        <a:spcBef>
          <a:spcPts val="600"/>
        </a:spcBef>
        <a:spcAft>
          <a:spcPts val="600"/>
        </a:spcAft>
        <a:buClr>
          <a:schemeClr val="accent2"/>
        </a:buClr>
        <a:buFont typeface="Arial" pitchFamily="34" charset="0"/>
        <a:buChar char="•"/>
        <a:defRPr sz="2000" kern="1200">
          <a:solidFill>
            <a:schemeClr val="tx1"/>
          </a:solidFill>
          <a:effectLst/>
          <a:latin typeface="Arial"/>
          <a:ea typeface="+mn-ea"/>
          <a:cs typeface="Arial"/>
        </a:defRPr>
      </a:lvl3pPr>
      <a:lvl4pPr marL="1428750" indent="-268288" algn="l" defTabSz="914400" rtl="0" eaLnBrk="1" latinLnBrk="0" hangingPunct="1">
        <a:lnSpc>
          <a:spcPct val="100000"/>
        </a:lnSpc>
        <a:spcBef>
          <a:spcPts val="600"/>
        </a:spcBef>
        <a:spcAft>
          <a:spcPts val="600"/>
        </a:spcAft>
        <a:buClr>
          <a:schemeClr val="accent4"/>
        </a:buClr>
        <a:buFont typeface="Arial" pitchFamily="34" charset="0"/>
        <a:buChar char="•"/>
        <a:defRPr sz="1800" kern="1200">
          <a:solidFill>
            <a:schemeClr val="tx1"/>
          </a:solidFill>
          <a:effectLst/>
          <a:latin typeface="Arial"/>
          <a:ea typeface="+mn-ea"/>
          <a:cs typeface="Arial"/>
        </a:defRPr>
      </a:lvl4pPr>
      <a:lvl5pPr marL="2055813" indent="-268288" algn="l" defTabSz="914400" rtl="0" eaLnBrk="1" latinLnBrk="0" hangingPunct="1">
        <a:lnSpc>
          <a:spcPct val="100000"/>
        </a:lnSpc>
        <a:spcBef>
          <a:spcPts val="600"/>
        </a:spcBef>
        <a:spcAft>
          <a:spcPts val="600"/>
        </a:spcAft>
        <a:buClr>
          <a:schemeClr val="accent5"/>
        </a:buClr>
        <a:buFont typeface="Arial" pitchFamily="34" charset="0"/>
        <a:buChar char="•"/>
        <a:defRPr sz="1600" kern="1200" baseline="0">
          <a:solidFill>
            <a:schemeClr val="tx1"/>
          </a:solidFill>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7.xml"/><Relationship Id="rId5" Type="http://schemas.openxmlformats.org/officeDocument/2006/relationships/slideLayout" Target="../slideLayouts/slideLayout21.xml"/><Relationship Id="rId4"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8.xml"/><Relationship Id="rId5" Type="http://schemas.openxmlformats.org/officeDocument/2006/relationships/slideLayout" Target="../slideLayouts/slideLayout21.xml"/><Relationship Id="rId4"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9.xml"/><Relationship Id="rId5" Type="http://schemas.openxmlformats.org/officeDocument/2006/relationships/slideLayout" Target="../slideLayouts/slideLayout21.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6.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8.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7.png"/><Relationship Id="rId5" Type="http://schemas.openxmlformats.org/officeDocument/2006/relationships/notesSlide" Target="../notesSlides/notesSlide11.xml"/><Relationship Id="rId4"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9.xml"/><Relationship Id="rId5" Type="http://schemas.openxmlformats.org/officeDocument/2006/relationships/tags" Target="../tags/tag56.xml"/><Relationship Id="rId4" Type="http://schemas.openxmlformats.org/officeDocument/2006/relationships/tags" Target="../tags/tag5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9.emf"/><Relationship Id="rId4"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0.gif"/><Relationship Id="rId5" Type="http://schemas.openxmlformats.org/officeDocument/2006/relationships/notesSlide" Target="../notesSlides/notesSlide15.xml"/><Relationship Id="rId4"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2.jpeg"/><Relationship Id="rId5" Type="http://schemas.openxmlformats.org/officeDocument/2006/relationships/notesSlide" Target="../notesSlides/notesSlide16.xml"/><Relationship Id="rId4"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3.jpeg"/><Relationship Id="rId5" Type="http://schemas.openxmlformats.org/officeDocument/2006/relationships/notesSlide" Target="../notesSlides/notesSlide17.xml"/><Relationship Id="rId4"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24.png"/><Relationship Id="rId4"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85.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88.xml"/><Relationship Id="rId7" Type="http://schemas.openxmlformats.org/officeDocument/2006/relationships/diagramData" Target="../diagrams/data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51.xml"/><Relationship Id="rId11" Type="http://schemas.microsoft.com/office/2007/relationships/diagramDrawing" Target="../diagrams/drawing1.xml"/><Relationship Id="rId5" Type="http://schemas.openxmlformats.org/officeDocument/2006/relationships/tags" Target="../tags/tag90.xml"/><Relationship Id="rId10" Type="http://schemas.openxmlformats.org/officeDocument/2006/relationships/diagramColors" Target="../diagrams/colors1.xml"/><Relationship Id="rId4" Type="http://schemas.openxmlformats.org/officeDocument/2006/relationships/tags" Target="../tags/tag89.xml"/><Relationship Id="rId9"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Layout" Target="../slideLayouts/slideLayout53.xml"/><Relationship Id="rId4" Type="http://schemas.openxmlformats.org/officeDocument/2006/relationships/tags" Target="../tags/tag94.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51.xml"/><Relationship Id="rId7" Type="http://schemas.openxmlformats.org/officeDocument/2006/relationships/diagramColors" Target="../diagrams/colors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5.jpeg"/><Relationship Id="rId5" Type="http://schemas.openxmlformats.org/officeDocument/2006/relationships/notesSlide" Target="../notesSlides/notesSlide18.xml"/><Relationship Id="rId4"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6.jpeg"/><Relationship Id="rId5" Type="http://schemas.openxmlformats.org/officeDocument/2006/relationships/notesSlide" Target="../notesSlides/notesSlide19.xml"/><Relationship Id="rId4"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04.xml"/><Relationship Id="rId1" Type="http://schemas.openxmlformats.org/officeDocument/2006/relationships/tags" Target="../tags/tag10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06.xml"/><Relationship Id="rId1" Type="http://schemas.openxmlformats.org/officeDocument/2006/relationships/tags" Target="../tags/tag105.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27.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0.xml"/><Relationship Id="rId5" Type="http://schemas.openxmlformats.org/officeDocument/2006/relationships/slideLayout" Target="../slideLayouts/slideLayout51.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diagramLayout" Target="../diagrams/layout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diagramData" Target="../diagrams/data3.xml"/><Relationship Id="rId2" Type="http://schemas.openxmlformats.org/officeDocument/2006/relationships/tags" Target="../tags/tag112.xml"/><Relationship Id="rId16" Type="http://schemas.microsoft.com/office/2007/relationships/diagramDrawing" Target="../diagrams/drawing3.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51.xml"/><Relationship Id="rId5" Type="http://schemas.openxmlformats.org/officeDocument/2006/relationships/tags" Target="../tags/tag115.xml"/><Relationship Id="rId15" Type="http://schemas.openxmlformats.org/officeDocument/2006/relationships/diagramColors" Target="../diagrams/colors3.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28.jpeg"/><Relationship Id="rId5" Type="http://schemas.openxmlformats.org/officeDocument/2006/relationships/notesSlide" Target="../notesSlides/notesSlide21.xml"/><Relationship Id="rId4"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25.xml"/><Relationship Id="rId1" Type="http://schemas.openxmlformats.org/officeDocument/2006/relationships/tags" Target="../tags/tag12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27.xml"/><Relationship Id="rId1" Type="http://schemas.openxmlformats.org/officeDocument/2006/relationships/tags" Target="../tags/tag12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29.xml"/><Relationship Id="rId1" Type="http://schemas.openxmlformats.org/officeDocument/2006/relationships/tags" Target="../tags/tag128.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30.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5.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emf"/><Relationship Id="rId5" Type="http://schemas.openxmlformats.org/officeDocument/2006/relationships/notesSlide" Target="../notesSlides/notesSlide3.xml"/><Relationship Id="rId4"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21.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5.xml"/><Relationship Id="rId4"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7782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r>
              <a:rPr lang="fr-CA" dirty="0" smtClean="0">
                <a:latin typeface="Arial"/>
                <a:cs typeface="Arial"/>
              </a:rPr>
              <a:t>Les différents types de conflits</a:t>
            </a:r>
            <a:endParaRPr lang="fr-CA" dirty="0">
              <a:latin typeface="Arial"/>
              <a:cs typeface="Arial"/>
            </a:endParaRPr>
          </a:p>
        </p:txBody>
      </p:sp>
      <p:sp>
        <p:nvSpPr>
          <p:cNvPr id="4" name="Espace réservé du texte 3"/>
          <p:cNvSpPr>
            <a:spLocks noGrp="1"/>
          </p:cNvSpPr>
          <p:nvPr>
            <p:ph type="body" sz="half" idx="2"/>
            <p:custDataLst>
              <p:tags r:id="rId2"/>
            </p:custDataLst>
          </p:nvPr>
        </p:nvSpPr>
        <p:spPr/>
        <p:txBody>
          <a:bodyPr>
            <a:normAutofit fontScale="85000" lnSpcReduction="20000"/>
          </a:bodyPr>
          <a:lstStyle/>
          <a:p>
            <a:r>
              <a:rPr lang="fr-CA" dirty="0"/>
              <a:t>Intérêts </a:t>
            </a:r>
          </a:p>
          <a:p>
            <a:r>
              <a:rPr lang="fr-CA" sz="2100" b="1" i="1" dirty="0"/>
              <a:t>Rôles</a:t>
            </a:r>
          </a:p>
          <a:p>
            <a:r>
              <a:rPr lang="fr-CA" dirty="0"/>
              <a:t>Engagements</a:t>
            </a:r>
          </a:p>
          <a:p>
            <a:r>
              <a:rPr lang="fr-CA" dirty="0"/>
              <a:t>Institutionnels</a:t>
            </a:r>
          </a:p>
        </p:txBody>
      </p:sp>
      <p:sp>
        <p:nvSpPr>
          <p:cNvPr id="5" name="Rectangle 4"/>
          <p:cNvSpPr/>
          <p:nvPr>
            <p:custDataLst>
              <p:tags r:id="rId3"/>
            </p:custDataLst>
          </p:nvPr>
        </p:nvSpPr>
        <p:spPr>
          <a:xfrm>
            <a:off x="3275856" y="1484784"/>
            <a:ext cx="5328592" cy="4555093"/>
          </a:xfrm>
          <a:prstGeom prst="rect">
            <a:avLst/>
          </a:prstGeom>
        </p:spPr>
        <p:txBody>
          <a:bodyPr wrap="square">
            <a:spAutoFit/>
          </a:bodyPr>
          <a:lstStyle/>
          <a:p>
            <a:pPr defTabSz="914400">
              <a:spcBef>
                <a:spcPts val="1200"/>
              </a:spcBef>
            </a:pPr>
            <a:r>
              <a:rPr lang="fr-CA" sz="2400" dirty="0">
                <a:solidFill>
                  <a:srgbClr val="008000"/>
                </a:solidFill>
                <a:latin typeface="Arial"/>
                <a:cs typeface="Arial"/>
              </a:rPr>
              <a:t>Concilier des </a:t>
            </a:r>
            <a:r>
              <a:rPr lang="fr-CA" sz="2400" dirty="0" smtClean="0">
                <a:solidFill>
                  <a:srgbClr val="008000"/>
                </a:solidFill>
                <a:latin typeface="Arial"/>
                <a:cs typeface="Arial"/>
              </a:rPr>
              <a:t>mandats différents qui </a:t>
            </a:r>
            <a:r>
              <a:rPr lang="fr-CA" sz="2400" dirty="0">
                <a:solidFill>
                  <a:srgbClr val="008000"/>
                </a:solidFill>
                <a:latin typeface="Arial"/>
                <a:cs typeface="Arial"/>
              </a:rPr>
              <a:t>ne sont pas nécessairement </a:t>
            </a:r>
            <a:r>
              <a:rPr lang="fr-CA" sz="2400" dirty="0" smtClean="0">
                <a:solidFill>
                  <a:srgbClr val="008000"/>
                </a:solidFill>
                <a:latin typeface="Arial"/>
                <a:cs typeface="Arial"/>
              </a:rPr>
              <a:t>compatibles.</a:t>
            </a:r>
          </a:p>
          <a:p>
            <a:pPr marL="527050" lvl="1" indent="-268288" defTabSz="914400">
              <a:spcBef>
                <a:spcPts val="1200"/>
              </a:spcBef>
              <a:spcAft>
                <a:spcPts val="600"/>
              </a:spcAft>
              <a:buFont typeface="Arial" pitchFamily="34" charset="0"/>
              <a:buChar char="•"/>
            </a:pPr>
            <a:r>
              <a:rPr lang="fr-CA" sz="2200" dirty="0">
                <a:solidFill>
                  <a:prstClr val="black"/>
                </a:solidFill>
                <a:latin typeface="Arial"/>
                <a:cs typeface="Arial"/>
              </a:rPr>
              <a:t>E</a:t>
            </a:r>
            <a:r>
              <a:rPr lang="fr-CA" sz="2200" dirty="0" smtClean="0">
                <a:solidFill>
                  <a:prstClr val="black"/>
                </a:solidFill>
                <a:latin typeface="Arial"/>
                <a:cs typeface="Arial"/>
              </a:rPr>
              <a:t>x</a:t>
            </a:r>
            <a:r>
              <a:rPr lang="fr-CA" sz="2200" dirty="0">
                <a:solidFill>
                  <a:prstClr val="black"/>
                </a:solidFill>
                <a:latin typeface="Arial"/>
                <a:cs typeface="Arial"/>
              </a:rPr>
              <a:t>. un </a:t>
            </a:r>
            <a:r>
              <a:rPr lang="fr-CA" sz="2200" dirty="0" smtClean="0">
                <a:solidFill>
                  <a:prstClr val="black"/>
                </a:solidFill>
                <a:latin typeface="Arial"/>
                <a:cs typeface="Arial"/>
              </a:rPr>
              <a:t>praticien </a:t>
            </a:r>
            <a:r>
              <a:rPr lang="fr-CA" sz="2200" dirty="0" smtClean="0">
                <a:solidFill>
                  <a:srgbClr val="B80F15"/>
                </a:solidFill>
                <a:latin typeface="Arial"/>
                <a:cs typeface="Arial"/>
              </a:rPr>
              <a:t>recrute ses propres patients</a:t>
            </a:r>
            <a:r>
              <a:rPr lang="fr-CA" sz="2200" dirty="0" smtClean="0">
                <a:solidFill>
                  <a:prstClr val="black"/>
                </a:solidFill>
                <a:latin typeface="Arial"/>
                <a:cs typeface="Arial"/>
              </a:rPr>
              <a:t> pour participer à une recherche (clinicien-chercheur).</a:t>
            </a:r>
          </a:p>
          <a:p>
            <a:pPr marL="536575" lvl="1" indent="-279400" defTabSz="914400">
              <a:spcBef>
                <a:spcPts val="1200"/>
              </a:spcBef>
              <a:spcAft>
                <a:spcPts val="600"/>
              </a:spcAft>
              <a:buFont typeface="Arial"/>
              <a:buChar char="•"/>
            </a:pPr>
            <a:r>
              <a:rPr lang="fr-CA" sz="2200" dirty="0">
                <a:solidFill>
                  <a:prstClr val="black"/>
                </a:solidFill>
                <a:latin typeface="Arial"/>
                <a:cs typeface="Arial"/>
              </a:rPr>
              <a:t>E</a:t>
            </a:r>
            <a:r>
              <a:rPr lang="fr-CA" sz="2200" dirty="0" smtClean="0">
                <a:solidFill>
                  <a:prstClr val="black"/>
                </a:solidFill>
                <a:latin typeface="Arial"/>
                <a:cs typeface="Arial"/>
              </a:rPr>
              <a:t>x. un chercheur est </a:t>
            </a:r>
            <a:r>
              <a:rPr lang="fr-CA" sz="2200" dirty="0" smtClean="0">
                <a:solidFill>
                  <a:srgbClr val="B80F15"/>
                </a:solidFill>
                <a:latin typeface="Arial"/>
                <a:cs typeface="Arial"/>
              </a:rPr>
              <a:t>rémunéré par l’industrie</a:t>
            </a:r>
            <a:r>
              <a:rPr lang="fr-CA" sz="2200" dirty="0" smtClean="0">
                <a:solidFill>
                  <a:prstClr val="black"/>
                </a:solidFill>
                <a:latin typeface="Arial"/>
                <a:cs typeface="Arial"/>
              </a:rPr>
              <a:t> pour promouvoir les produits sur lesquels il travaille (chercheur-consultant).</a:t>
            </a:r>
            <a:endParaRPr lang="fr-CA" sz="2200" dirty="0">
              <a:solidFill>
                <a:prstClr val="black"/>
              </a:solidFill>
              <a:latin typeface="Arial"/>
              <a:cs typeface="Arial"/>
            </a:endParaRPr>
          </a:p>
          <a:p>
            <a:pPr defTabSz="914400">
              <a:spcBef>
                <a:spcPts val="1200"/>
              </a:spcBef>
            </a:pPr>
            <a:endParaRPr lang="fr-CA" sz="2400" dirty="0">
              <a:solidFill>
                <a:prstClr val="white"/>
              </a:solidFill>
              <a:latin typeface="Arial"/>
              <a:cs typeface="Arial"/>
            </a:endParaRPr>
          </a:p>
        </p:txBody>
      </p:sp>
      <p:sp>
        <p:nvSpPr>
          <p:cNvPr id="6" name="Rectangle 5"/>
          <p:cNvSpPr/>
          <p:nvPr>
            <p:custDataLst>
              <p:tags r:id="rId4"/>
            </p:custDataLst>
          </p:nvPr>
        </p:nvSpPr>
        <p:spPr>
          <a:xfrm>
            <a:off x="5652120" y="548680"/>
            <a:ext cx="2894517" cy="461665"/>
          </a:xfrm>
          <a:prstGeom prst="rect">
            <a:avLst/>
          </a:prstGeom>
        </p:spPr>
        <p:txBody>
          <a:bodyPr wrap="none">
            <a:spAutoFit/>
          </a:bodyPr>
          <a:lstStyle/>
          <a:p>
            <a:pPr defTabSz="914400"/>
            <a:r>
              <a:rPr lang="fr-CA" sz="2400" b="1" i="1" dirty="0" smtClean="0">
                <a:solidFill>
                  <a:srgbClr val="000000"/>
                </a:solidFill>
                <a:latin typeface="Arial"/>
                <a:cs typeface="Arial"/>
              </a:rPr>
              <a:t>Le conflit de rôles</a:t>
            </a:r>
            <a:endParaRPr lang="fr-CA" sz="2400" b="1" i="1" dirty="0">
              <a:solidFill>
                <a:srgbClr val="000000"/>
              </a:solidFill>
              <a:latin typeface="Arial"/>
              <a:cs typeface="Arial"/>
            </a:endParaRPr>
          </a:p>
        </p:txBody>
      </p:sp>
    </p:spTree>
    <p:extLst>
      <p:ext uri="{BB962C8B-B14F-4D97-AF65-F5344CB8AC3E}">
        <p14:creationId xmlns:p14="http://schemas.microsoft.com/office/powerpoint/2010/main" xmlns="" val="16728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131840" y="1484784"/>
            <a:ext cx="5692080" cy="4248472"/>
          </a:xfrm>
        </p:spPr>
        <p:txBody>
          <a:bodyPr>
            <a:normAutofit/>
          </a:bodyPr>
          <a:lstStyle/>
          <a:p>
            <a:pPr marL="0" indent="0">
              <a:buNone/>
            </a:pPr>
            <a:r>
              <a:rPr lang="fr-CA" sz="2400" b="0" dirty="0" smtClean="0"/>
              <a:t>Lorsqu’une activité extérieure entre </a:t>
            </a:r>
            <a:r>
              <a:rPr lang="fr-CA" sz="2400" b="0" dirty="0"/>
              <a:t>en conflit avec </a:t>
            </a:r>
            <a:r>
              <a:rPr lang="fr-CA" sz="2400" b="0" dirty="0" smtClean="0"/>
              <a:t>une activité professionnelle. </a:t>
            </a:r>
          </a:p>
          <a:p>
            <a:pPr lvl="1">
              <a:spcBef>
                <a:spcPts val="1200"/>
              </a:spcBef>
            </a:pPr>
            <a:r>
              <a:rPr lang="fr-CA" sz="2200" dirty="0" smtClean="0">
                <a:solidFill>
                  <a:schemeClr val="bg1"/>
                </a:solidFill>
              </a:rPr>
              <a:t>Ex. un </a:t>
            </a:r>
            <a:r>
              <a:rPr lang="fr-CA" sz="2200" dirty="0">
                <a:solidFill>
                  <a:schemeClr val="bg1"/>
                </a:solidFill>
              </a:rPr>
              <a:t>chercheur </a:t>
            </a:r>
            <a:r>
              <a:rPr lang="fr-CA" sz="2200" dirty="0">
                <a:solidFill>
                  <a:schemeClr val="accent3">
                    <a:lumMod val="75000"/>
                  </a:schemeClr>
                </a:solidFill>
              </a:rPr>
              <a:t>utilise le matériel ou le personnel de </a:t>
            </a:r>
            <a:r>
              <a:rPr lang="fr-CA" sz="2200" dirty="0" smtClean="0">
                <a:solidFill>
                  <a:schemeClr val="accent3">
                    <a:lumMod val="75000"/>
                  </a:schemeClr>
                </a:solidFill>
              </a:rPr>
              <a:t>l’Université</a:t>
            </a:r>
            <a:r>
              <a:rPr lang="fr-CA" sz="2200" dirty="0" smtClean="0">
                <a:solidFill>
                  <a:schemeClr val="bg1"/>
                </a:solidFill>
              </a:rPr>
              <a:t> </a:t>
            </a:r>
            <a:r>
              <a:rPr lang="fr-CA" sz="2200" dirty="0">
                <a:solidFill>
                  <a:schemeClr val="bg1"/>
                </a:solidFill>
              </a:rPr>
              <a:t>pour réaliser ses projets </a:t>
            </a:r>
            <a:r>
              <a:rPr lang="fr-CA" sz="2200" dirty="0" smtClean="0">
                <a:solidFill>
                  <a:schemeClr val="bg1"/>
                </a:solidFill>
              </a:rPr>
              <a:t>privés.</a:t>
            </a:r>
          </a:p>
          <a:p>
            <a:pPr lvl="1">
              <a:spcBef>
                <a:spcPts val="1200"/>
              </a:spcBef>
            </a:pPr>
            <a:r>
              <a:rPr lang="fr-CA" sz="2200" dirty="0"/>
              <a:t>E</a:t>
            </a:r>
            <a:r>
              <a:rPr lang="fr-CA" sz="2200" dirty="0" smtClean="0"/>
              <a:t>x. un cadre </a:t>
            </a:r>
            <a:r>
              <a:rPr lang="fr-CA" sz="2200" dirty="0">
                <a:solidFill>
                  <a:schemeClr val="accent3">
                    <a:lumMod val="75000"/>
                  </a:schemeClr>
                </a:solidFill>
              </a:rPr>
              <a:t>consacre </a:t>
            </a:r>
            <a:r>
              <a:rPr lang="fr-CA" sz="2200" dirty="0" smtClean="0">
                <a:solidFill>
                  <a:schemeClr val="accent3">
                    <a:lumMod val="75000"/>
                  </a:schemeClr>
                </a:solidFill>
              </a:rPr>
              <a:t>trop de temps</a:t>
            </a:r>
            <a:r>
              <a:rPr lang="fr-CA" sz="2200" dirty="0" smtClean="0">
                <a:solidFill>
                  <a:srgbClr val="000000"/>
                </a:solidFill>
              </a:rPr>
              <a:t> </a:t>
            </a:r>
            <a:r>
              <a:rPr lang="fr-CA" sz="2200" dirty="0" smtClean="0"/>
              <a:t>à la promotion de sa propre recherche (colloques, voyages, consultations).</a:t>
            </a:r>
            <a:endParaRPr lang="fr-CA" sz="2200" dirty="0">
              <a:solidFill>
                <a:srgbClr val="000000"/>
              </a:solidFill>
            </a:endParaRPr>
          </a:p>
        </p:txBody>
      </p:sp>
      <p:sp>
        <p:nvSpPr>
          <p:cNvPr id="3" name="Titre 2"/>
          <p:cNvSpPr>
            <a:spLocks noGrp="1"/>
          </p:cNvSpPr>
          <p:nvPr>
            <p:ph type="title"/>
            <p:custDataLst>
              <p:tags r:id="rId2"/>
            </p:custDataLst>
          </p:nvPr>
        </p:nvSpPr>
        <p:spPr/>
        <p:txBody>
          <a:bodyPr>
            <a:normAutofit/>
          </a:bodyPr>
          <a:lstStyle/>
          <a:p>
            <a:r>
              <a:rPr lang="fr-CA" dirty="0" smtClean="0">
                <a:latin typeface="Arial"/>
                <a:cs typeface="Arial"/>
              </a:rPr>
              <a:t>Les différents types de conflits</a:t>
            </a:r>
            <a:endParaRPr lang="fr-CA" dirty="0">
              <a:latin typeface="Arial"/>
              <a:cs typeface="Arial"/>
            </a:endParaRPr>
          </a:p>
        </p:txBody>
      </p:sp>
      <p:sp>
        <p:nvSpPr>
          <p:cNvPr id="4" name="Espace réservé du texte 3"/>
          <p:cNvSpPr>
            <a:spLocks noGrp="1"/>
          </p:cNvSpPr>
          <p:nvPr>
            <p:ph type="body" sz="half" idx="2"/>
            <p:custDataLst>
              <p:tags r:id="rId3"/>
            </p:custDataLst>
          </p:nvPr>
        </p:nvSpPr>
        <p:spPr/>
        <p:txBody>
          <a:bodyPr>
            <a:normAutofit fontScale="77500" lnSpcReduction="20000"/>
          </a:bodyPr>
          <a:lstStyle/>
          <a:p>
            <a:r>
              <a:rPr lang="fr-CA" dirty="0"/>
              <a:t>Intérêts </a:t>
            </a:r>
            <a:endParaRPr lang="fr-CA" dirty="0" smtClean="0"/>
          </a:p>
          <a:p>
            <a:r>
              <a:rPr lang="fr-CA" dirty="0" smtClean="0"/>
              <a:t>Rôles</a:t>
            </a:r>
          </a:p>
          <a:p>
            <a:r>
              <a:rPr lang="fr-CA" sz="2300" b="1" i="1" dirty="0" smtClean="0"/>
              <a:t>Engagements</a:t>
            </a:r>
          </a:p>
          <a:p>
            <a:r>
              <a:rPr lang="fr-CA" dirty="0" smtClean="0"/>
              <a:t>Institutionnels</a:t>
            </a:r>
          </a:p>
          <a:p>
            <a:endParaRPr lang="fr-CA" dirty="0" smtClean="0"/>
          </a:p>
        </p:txBody>
      </p:sp>
      <p:sp>
        <p:nvSpPr>
          <p:cNvPr id="5" name="Rectangle 4"/>
          <p:cNvSpPr/>
          <p:nvPr>
            <p:custDataLst>
              <p:tags r:id="rId4"/>
            </p:custDataLst>
          </p:nvPr>
        </p:nvSpPr>
        <p:spPr>
          <a:xfrm>
            <a:off x="5004048" y="555536"/>
            <a:ext cx="3971735" cy="461665"/>
          </a:xfrm>
          <a:prstGeom prst="rect">
            <a:avLst/>
          </a:prstGeom>
        </p:spPr>
        <p:txBody>
          <a:bodyPr wrap="none">
            <a:spAutoFit/>
          </a:bodyPr>
          <a:lstStyle/>
          <a:p>
            <a:pPr defTabSz="914400"/>
            <a:r>
              <a:rPr lang="fr-CA" sz="2400" b="1" i="1" dirty="0" smtClean="0">
                <a:solidFill>
                  <a:srgbClr val="000000"/>
                </a:solidFill>
                <a:latin typeface="Arial"/>
                <a:cs typeface="Arial"/>
              </a:rPr>
              <a:t>Le conflit d’engagements</a:t>
            </a:r>
            <a:endParaRPr lang="fr-CA" sz="2400" b="1" i="1" dirty="0">
              <a:solidFill>
                <a:srgbClr val="000000"/>
              </a:solidFill>
              <a:latin typeface="Arial"/>
              <a:cs typeface="Arial"/>
            </a:endParaRPr>
          </a:p>
        </p:txBody>
      </p:sp>
    </p:spTree>
    <p:extLst>
      <p:ext uri="{BB962C8B-B14F-4D97-AF65-F5344CB8AC3E}">
        <p14:creationId xmlns:p14="http://schemas.microsoft.com/office/powerpoint/2010/main" xmlns="" val="980046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r>
              <a:rPr lang="fr-CA" dirty="0" smtClean="0">
                <a:latin typeface="Arial"/>
                <a:cs typeface="Arial"/>
              </a:rPr>
              <a:t>Les différents types de conflits</a:t>
            </a:r>
            <a:endParaRPr lang="fr-CA" dirty="0">
              <a:latin typeface="Arial"/>
              <a:cs typeface="Arial"/>
            </a:endParaRPr>
          </a:p>
        </p:txBody>
      </p:sp>
      <p:sp>
        <p:nvSpPr>
          <p:cNvPr id="4" name="Espace réservé du texte 3"/>
          <p:cNvSpPr>
            <a:spLocks noGrp="1"/>
          </p:cNvSpPr>
          <p:nvPr>
            <p:ph type="body" sz="half" idx="2"/>
            <p:custDataLst>
              <p:tags r:id="rId2"/>
            </p:custDataLst>
          </p:nvPr>
        </p:nvSpPr>
        <p:spPr/>
        <p:txBody>
          <a:bodyPr>
            <a:normAutofit fontScale="77500" lnSpcReduction="20000"/>
          </a:bodyPr>
          <a:lstStyle/>
          <a:p>
            <a:r>
              <a:rPr lang="fr-CA" dirty="0" smtClean="0"/>
              <a:t>Intérêts</a:t>
            </a:r>
          </a:p>
          <a:p>
            <a:r>
              <a:rPr lang="fr-CA" dirty="0"/>
              <a:t>Rôles </a:t>
            </a:r>
            <a:endParaRPr lang="fr-CA" dirty="0" smtClean="0"/>
          </a:p>
          <a:p>
            <a:r>
              <a:rPr lang="fr-CA" dirty="0" smtClean="0"/>
              <a:t>Engagements</a:t>
            </a:r>
          </a:p>
          <a:p>
            <a:r>
              <a:rPr lang="fr-CA" sz="2300" b="1" i="1" dirty="0" smtClean="0"/>
              <a:t>Institutionnel</a:t>
            </a:r>
          </a:p>
          <a:p>
            <a:endParaRPr lang="fr-CA" dirty="0" smtClean="0"/>
          </a:p>
        </p:txBody>
      </p:sp>
      <p:sp>
        <p:nvSpPr>
          <p:cNvPr id="5" name="Rectangle 4"/>
          <p:cNvSpPr/>
          <p:nvPr>
            <p:custDataLst>
              <p:tags r:id="rId3"/>
            </p:custDataLst>
          </p:nvPr>
        </p:nvSpPr>
        <p:spPr>
          <a:xfrm>
            <a:off x="3131840" y="1484784"/>
            <a:ext cx="5544616" cy="4647426"/>
          </a:xfrm>
          <a:prstGeom prst="rect">
            <a:avLst/>
          </a:prstGeom>
        </p:spPr>
        <p:txBody>
          <a:bodyPr wrap="square">
            <a:spAutoFit/>
          </a:bodyPr>
          <a:lstStyle/>
          <a:p>
            <a:r>
              <a:rPr lang="fr-CA" sz="2400" dirty="0">
                <a:solidFill>
                  <a:srgbClr val="008000"/>
                </a:solidFill>
                <a:latin typeface="Arial"/>
              </a:rPr>
              <a:t>Lorsque l’acteur n’est pas un individu, mais une organisation ou son représentant, et compromet ses engagements envers des normes établies, </a:t>
            </a:r>
            <a:r>
              <a:rPr lang="fr-CA" sz="2400" dirty="0">
                <a:solidFill>
                  <a:srgbClr val="000000"/>
                </a:solidFill>
                <a:latin typeface="Arial"/>
              </a:rPr>
              <a:t>telles que l’objectivité scientifique ou la liberté académique</a:t>
            </a:r>
            <a:r>
              <a:rPr lang="fr-CA" sz="2400" dirty="0" smtClean="0">
                <a:solidFill>
                  <a:srgbClr val="000000"/>
                </a:solidFill>
                <a:latin typeface="Arial"/>
              </a:rPr>
              <a:t>.</a:t>
            </a:r>
            <a:endParaRPr lang="fr-CA" sz="2400" dirty="0" smtClean="0">
              <a:solidFill>
                <a:prstClr val="black"/>
              </a:solidFill>
              <a:latin typeface="Arial"/>
            </a:endParaRPr>
          </a:p>
          <a:p>
            <a:pPr marL="800100" lvl="1" indent="-342900" defTabSz="914400">
              <a:spcBef>
                <a:spcPts val="1200"/>
              </a:spcBef>
              <a:buFont typeface="Arial" pitchFamily="34" charset="0"/>
              <a:buChar char="•"/>
            </a:pPr>
            <a:r>
              <a:rPr lang="fr-CA" sz="2200" dirty="0" smtClean="0">
                <a:solidFill>
                  <a:prstClr val="black"/>
                </a:solidFill>
                <a:latin typeface="Arial"/>
              </a:rPr>
              <a:t>Ex. un doyen </a:t>
            </a:r>
            <a:r>
              <a:rPr lang="fr-CA" sz="2200" dirty="0" smtClean="0">
                <a:solidFill>
                  <a:srgbClr val="B80F15"/>
                </a:solidFill>
                <a:latin typeface="Arial"/>
              </a:rPr>
              <a:t>empêche l’embauche </a:t>
            </a:r>
            <a:r>
              <a:rPr lang="fr-CA" sz="2200" dirty="0" smtClean="0">
                <a:solidFill>
                  <a:prstClr val="black"/>
                </a:solidFill>
                <a:latin typeface="Arial"/>
              </a:rPr>
              <a:t>d’un professeur afin de ne pas nuire aux relations avec un donateur.</a:t>
            </a:r>
          </a:p>
          <a:p>
            <a:pPr marL="800100" lvl="1" indent="-342900" defTabSz="914400">
              <a:spcBef>
                <a:spcPts val="1200"/>
              </a:spcBef>
              <a:buFont typeface="Arial" pitchFamily="34" charset="0"/>
              <a:buChar char="•"/>
            </a:pPr>
            <a:r>
              <a:rPr lang="fr-CA" sz="2200" dirty="0">
                <a:solidFill>
                  <a:prstClr val="black"/>
                </a:solidFill>
                <a:latin typeface="Arial"/>
              </a:rPr>
              <a:t>E</a:t>
            </a:r>
            <a:r>
              <a:rPr lang="fr-CA" sz="2200" dirty="0" smtClean="0">
                <a:solidFill>
                  <a:prstClr val="black"/>
                </a:solidFill>
                <a:latin typeface="Arial"/>
              </a:rPr>
              <a:t>x. un département </a:t>
            </a:r>
            <a:r>
              <a:rPr lang="fr-CA" sz="2200" dirty="0" smtClean="0">
                <a:solidFill>
                  <a:srgbClr val="B80F15"/>
                </a:solidFill>
                <a:latin typeface="Arial"/>
              </a:rPr>
              <a:t>oriente la recherche</a:t>
            </a:r>
            <a:r>
              <a:rPr lang="fr-CA" sz="2200" dirty="0" smtClean="0">
                <a:solidFill>
                  <a:prstClr val="black"/>
                </a:solidFill>
                <a:latin typeface="Arial"/>
              </a:rPr>
              <a:t> de ses chercheurs pour répondre à des intérêts industriels.</a:t>
            </a:r>
            <a:endParaRPr lang="fr-CA" sz="2200" dirty="0">
              <a:solidFill>
                <a:prstClr val="black"/>
              </a:solidFill>
              <a:latin typeface="Arial"/>
            </a:endParaRPr>
          </a:p>
        </p:txBody>
      </p:sp>
      <p:sp>
        <p:nvSpPr>
          <p:cNvPr id="2" name="Rectangle 1"/>
          <p:cNvSpPr/>
          <p:nvPr>
            <p:custDataLst>
              <p:tags r:id="rId4"/>
            </p:custDataLst>
          </p:nvPr>
        </p:nvSpPr>
        <p:spPr>
          <a:xfrm>
            <a:off x="5069200" y="559728"/>
            <a:ext cx="3646074" cy="461665"/>
          </a:xfrm>
          <a:prstGeom prst="rect">
            <a:avLst/>
          </a:prstGeom>
        </p:spPr>
        <p:txBody>
          <a:bodyPr wrap="none">
            <a:spAutoFit/>
          </a:bodyPr>
          <a:lstStyle/>
          <a:p>
            <a:pPr defTabSz="914400"/>
            <a:r>
              <a:rPr lang="fr-CA" sz="2400" b="1" i="1" dirty="0">
                <a:solidFill>
                  <a:srgbClr val="000000"/>
                </a:solidFill>
                <a:latin typeface="Arial"/>
                <a:cs typeface="Arial"/>
              </a:rPr>
              <a:t>Le conflit </a:t>
            </a:r>
            <a:r>
              <a:rPr lang="fr-CA" sz="2400" b="1" i="1" dirty="0" smtClean="0">
                <a:solidFill>
                  <a:srgbClr val="000000"/>
                </a:solidFill>
                <a:latin typeface="Arial"/>
                <a:cs typeface="Arial"/>
              </a:rPr>
              <a:t>institutionnel</a:t>
            </a:r>
            <a:endParaRPr lang="fr-CA" sz="2400" b="1" i="1" dirty="0">
              <a:solidFill>
                <a:srgbClr val="000000"/>
              </a:solidFill>
              <a:latin typeface="Arial"/>
              <a:cs typeface="Arial"/>
            </a:endParaRPr>
          </a:p>
        </p:txBody>
      </p:sp>
    </p:spTree>
    <p:extLst>
      <p:ext uri="{BB962C8B-B14F-4D97-AF65-F5344CB8AC3E}">
        <p14:creationId xmlns:p14="http://schemas.microsoft.com/office/powerpoint/2010/main" xmlns="" val="3536589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effectLst/>
              </a:rPr>
              <a:t>P</a:t>
            </a:r>
            <a:r>
              <a:rPr lang="fr-CA" dirty="0" smtClean="0">
                <a:effectLst/>
              </a:rPr>
              <a:t>eut-on être coupable d’un CI?</a:t>
            </a:r>
            <a:endParaRPr lang="fr-CA" dirty="0">
              <a:effectLst/>
            </a:endParaRPr>
          </a:p>
        </p:txBody>
      </p:sp>
      <p:pic>
        <p:nvPicPr>
          <p:cNvPr id="9" name="Espace réservé du contenu 4"/>
          <p:cNvPicPr>
            <a:picLocks noGrp="1" noChangeAspect="1"/>
          </p:cNvPicPr>
          <p:nvPr>
            <p:ph sz="half" idx="2"/>
            <p:custDataLst>
              <p:tags r:id="rId2"/>
            </p:custDataLst>
          </p:nvPr>
        </p:nvPicPr>
        <p:blipFill>
          <a:blip r:embed="rId7">
            <a:extLst>
              <a:ext uri="{28A0092B-C50C-407E-A947-70E740481C1C}">
                <a14:useLocalDpi xmlns:a14="http://schemas.microsoft.com/office/drawing/2010/main" xmlns="" val="0"/>
              </a:ext>
            </a:extLst>
          </a:blip>
          <a:stretch>
            <a:fillRect/>
          </a:stretch>
        </p:blipFill>
        <p:spPr>
          <a:xfrm>
            <a:off x="323528" y="2060848"/>
            <a:ext cx="3384376" cy="3384376"/>
          </a:xfrm>
          <a:effectLst>
            <a:outerShdw blurRad="50800" dist="38100" dir="2700000" algn="tl" rotWithShape="0">
              <a:srgbClr val="000000">
                <a:alpha val="43000"/>
              </a:srgbClr>
            </a:outerShdw>
          </a:effectLst>
        </p:spPr>
      </p:pic>
      <p:sp>
        <p:nvSpPr>
          <p:cNvPr id="3" name="Espace réservé du contenu 2"/>
          <p:cNvSpPr>
            <a:spLocks noGrp="1"/>
          </p:cNvSpPr>
          <p:nvPr>
            <p:ph sz="quarter" idx="4"/>
            <p:custDataLst>
              <p:tags r:id="rId3"/>
            </p:custDataLst>
          </p:nvPr>
        </p:nvSpPr>
        <p:spPr>
          <a:xfrm>
            <a:off x="3851920" y="1649523"/>
            <a:ext cx="5040560" cy="4248472"/>
          </a:xfrm>
        </p:spPr>
        <p:txBody>
          <a:bodyPr>
            <a:normAutofit/>
          </a:bodyPr>
          <a:lstStyle/>
          <a:p>
            <a:r>
              <a:rPr lang="fr-CA" dirty="0" smtClean="0"/>
              <a:t>La présence d’un CI ne signifie pas nécessairement qu’il y a acte de corruption, ni de fraude.</a:t>
            </a:r>
          </a:p>
          <a:p>
            <a:r>
              <a:rPr lang="fr-CA" dirty="0" smtClean="0"/>
              <a:t>Les CI sont des situations, des circonstances, des contextes où le membre se trouve à risque : </a:t>
            </a:r>
          </a:p>
          <a:p>
            <a:pPr lvl="1">
              <a:lnSpc>
                <a:spcPct val="90000"/>
              </a:lnSpc>
              <a:spcBef>
                <a:spcPts val="1800"/>
              </a:spcBef>
            </a:pPr>
            <a:r>
              <a:rPr lang="fr-CA" sz="2200" dirty="0" smtClean="0"/>
              <a:t>de modifier son jugement;</a:t>
            </a:r>
          </a:p>
          <a:p>
            <a:pPr lvl="1">
              <a:lnSpc>
                <a:spcPct val="90000"/>
              </a:lnSpc>
            </a:pPr>
            <a:r>
              <a:rPr lang="fr-CA" sz="2200" dirty="0" smtClean="0"/>
              <a:t>de négliger une obligation;</a:t>
            </a:r>
            <a:r>
              <a:rPr lang="fr-CA" sz="2200" u="sng" dirty="0" smtClean="0">
                <a:solidFill>
                  <a:schemeClr val="accent4">
                    <a:lumMod val="50000"/>
                  </a:schemeClr>
                </a:solidFill>
              </a:rPr>
              <a:t> </a:t>
            </a:r>
          </a:p>
          <a:p>
            <a:pPr lvl="1">
              <a:lnSpc>
                <a:spcPct val="90000"/>
              </a:lnSpc>
            </a:pPr>
            <a:r>
              <a:rPr lang="fr-CA" sz="2200" dirty="0" smtClean="0"/>
              <a:t>en favorisant un intérêt privé.</a:t>
            </a:r>
          </a:p>
        </p:txBody>
      </p:sp>
      <p:sp>
        <p:nvSpPr>
          <p:cNvPr id="5" name="Rectangle 4"/>
          <p:cNvSpPr/>
          <p:nvPr>
            <p:custDataLst>
              <p:tags r:id="rId4"/>
            </p:custDataLst>
          </p:nvPr>
        </p:nvSpPr>
        <p:spPr>
          <a:xfrm>
            <a:off x="244539" y="5877272"/>
            <a:ext cx="8654933" cy="523220"/>
          </a:xfrm>
          <a:prstGeom prst="rect">
            <a:avLst/>
          </a:prstGeom>
        </p:spPr>
        <p:txBody>
          <a:bodyPr wrap="none">
            <a:spAutoFit/>
          </a:bodyPr>
          <a:lstStyle/>
          <a:p>
            <a:pPr algn="ctr" defTabSz="914400"/>
            <a:r>
              <a:rPr lang="fr-CA" sz="2800" b="1" dirty="0" smtClean="0">
                <a:ln w="1905"/>
                <a:solidFill>
                  <a:srgbClr val="B80F15"/>
                </a:solidFill>
                <a:effectLst>
                  <a:innerShdw blurRad="69850" dist="43180" dir="5400000">
                    <a:srgbClr val="000000">
                      <a:alpha val="65000"/>
                    </a:srgbClr>
                  </a:innerShdw>
                </a:effectLst>
                <a:latin typeface="Arial"/>
                <a:cs typeface="Arial"/>
              </a:rPr>
              <a:t>Un CI n’est pas une accusation… il doit être géré!</a:t>
            </a:r>
            <a:endParaRPr lang="fr-CA" sz="2800" b="1" dirty="0">
              <a:ln w="1905"/>
              <a:solidFill>
                <a:srgbClr val="B80F15"/>
              </a:solidFill>
              <a:effectLst>
                <a:innerShdw blurRad="69850" dist="43180" dir="5400000">
                  <a:srgbClr val="000000">
                    <a:alpha val="65000"/>
                  </a:srgbClr>
                </a:innerShdw>
              </a:effectLst>
              <a:latin typeface="Arial"/>
              <a:cs typeface="Arial"/>
            </a:endParaRPr>
          </a:p>
        </p:txBody>
      </p:sp>
    </p:spTree>
    <p:extLst>
      <p:ext uri="{BB962C8B-B14F-4D97-AF65-F5344CB8AC3E}">
        <p14:creationId xmlns:p14="http://schemas.microsoft.com/office/powerpoint/2010/main" xmlns="" val="107976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051720" y="2636912"/>
            <a:ext cx="5256584"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fr-FR" sz="7200" b="1" cap="all" dirty="0">
                <a:ln w="0"/>
                <a:gradFill flip="none">
                  <a:gsLst>
                    <a:gs pos="0">
                      <a:srgbClr val="F7941E">
                        <a:tint val="75000"/>
                        <a:shade val="75000"/>
                        <a:satMod val="170000"/>
                      </a:srgbClr>
                    </a:gs>
                    <a:gs pos="49000">
                      <a:srgbClr val="F7941E">
                        <a:tint val="88000"/>
                        <a:shade val="65000"/>
                        <a:satMod val="172000"/>
                      </a:srgbClr>
                    </a:gs>
                    <a:gs pos="50000">
                      <a:srgbClr val="F7941E">
                        <a:shade val="65000"/>
                        <a:satMod val="130000"/>
                      </a:srgbClr>
                    </a:gs>
                    <a:gs pos="92000">
                      <a:srgbClr val="F7941E">
                        <a:shade val="50000"/>
                        <a:satMod val="120000"/>
                      </a:srgbClr>
                    </a:gs>
                    <a:gs pos="100000">
                      <a:srgbClr val="F7941E">
                        <a:shade val="48000"/>
                        <a:satMod val="120000"/>
                      </a:srgbClr>
                    </a:gs>
                  </a:gsLst>
                  <a:lin ang="5400000"/>
                </a:gradFill>
                <a:effectLst>
                  <a:reflection blurRad="12700" stA="50000" endPos="50000" dist="5000" dir="5400000" sy="-100000" rotWithShape="0"/>
                </a:effectLst>
                <a:latin typeface="Tw Cen MT"/>
              </a:rPr>
              <a:t>Questions?</a:t>
            </a:r>
          </a:p>
        </p:txBody>
      </p:sp>
    </p:spTree>
    <p:extLst>
      <p:ext uri="{BB962C8B-B14F-4D97-AF65-F5344CB8AC3E}">
        <p14:creationId xmlns:p14="http://schemas.microsoft.com/office/powerpoint/2010/main" xmlns="" val="3079654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custDataLst>
              <p:tags r:id="rId1"/>
            </p:custDataLst>
          </p:nvPr>
        </p:nvSpPr>
        <p:spPr/>
        <p:txBody>
          <a:bodyPr/>
          <a:lstStyle/>
          <a:p>
            <a:r>
              <a:rPr lang="fr-CA" dirty="0" smtClean="0"/>
              <a:t>Module 2: Créer un contexte de gestion des CI</a:t>
            </a:r>
            <a:endParaRPr lang="fr-CA" dirty="0"/>
          </a:p>
        </p:txBody>
      </p:sp>
      <p:sp>
        <p:nvSpPr>
          <p:cNvPr id="3" name="Titre 2"/>
          <p:cNvSpPr>
            <a:spLocks noGrp="1"/>
          </p:cNvSpPr>
          <p:nvPr>
            <p:ph type="title"/>
            <p:custDataLst>
              <p:tags r:id="rId2"/>
            </p:custDataLst>
          </p:nvPr>
        </p:nvSpPr>
        <p:spPr/>
        <p:txBody>
          <a:bodyPr/>
          <a:lstStyle/>
          <a:p>
            <a:r>
              <a:rPr lang="fr-CA" dirty="0" smtClean="0"/>
              <a:t>Les conflits d’intérêts</a:t>
            </a:r>
            <a:endParaRPr lang="fr-CA" dirty="0"/>
          </a:p>
        </p:txBody>
      </p:sp>
    </p:spTree>
    <p:extLst>
      <p:ext uri="{BB962C8B-B14F-4D97-AF65-F5344CB8AC3E}">
        <p14:creationId xmlns:p14="http://schemas.microsoft.com/office/powerpoint/2010/main" xmlns="" val="1355274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CA" b="0" dirty="0">
                <a:latin typeface="Arial"/>
                <a:cs typeface="Arial"/>
              </a:rPr>
              <a:t>Les CI dans les médias</a:t>
            </a:r>
          </a:p>
        </p:txBody>
      </p:sp>
      <p:sp>
        <p:nvSpPr>
          <p:cNvPr id="4" name="Espace réservé du texte 3"/>
          <p:cNvSpPr>
            <a:spLocks noGrp="1"/>
          </p:cNvSpPr>
          <p:nvPr>
            <p:ph type="body" sz="half" idx="2"/>
            <p:custDataLst>
              <p:tags r:id="rId2"/>
            </p:custDataLst>
          </p:nvPr>
        </p:nvSpPr>
        <p:spPr/>
        <p:txBody>
          <a:bodyPr/>
          <a:lstStyle/>
          <a:p>
            <a:r>
              <a:rPr lang="fr-CA" dirty="0" smtClean="0"/>
              <a:t>Coupable!</a:t>
            </a:r>
            <a:endParaRPr lang="fr-CA" dirty="0"/>
          </a:p>
        </p:txBody>
      </p:sp>
      <p:pic>
        <p:nvPicPr>
          <p:cNvPr id="6" name="Picture 5" descr="Money-Corrupts-33710982029.png"/>
          <p:cNvPicPr>
            <a:picLocks noChangeAspect="1"/>
          </p:cNvPicPr>
          <p:nvPr>
            <p:custDataLst>
              <p:tags r:id="rId3"/>
            </p:custDataLst>
          </p:nvPr>
        </p:nvPicPr>
        <p:blipFill>
          <a:blip r:embed="rId6">
            <a:extLst>
              <a:ext uri="{28A0092B-C50C-407E-A947-70E740481C1C}">
                <a14:useLocalDpi xmlns:a14="http://schemas.microsoft.com/office/drawing/2010/main" xmlns="" val="0"/>
              </a:ext>
            </a:extLst>
          </a:blip>
          <a:stretch>
            <a:fillRect/>
          </a:stretch>
        </p:blipFill>
        <p:spPr>
          <a:xfrm>
            <a:off x="3851920" y="1556792"/>
            <a:ext cx="4328734" cy="331148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648764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Conséquences</a:t>
            </a:r>
            <a:endParaRPr lang="fr-CA" dirty="0"/>
          </a:p>
        </p:txBody>
      </p:sp>
      <p:pic>
        <p:nvPicPr>
          <p:cNvPr id="4" name="Image 3"/>
          <p:cNvPicPr>
            <a:picLocks noChangeAspect="1"/>
          </p:cNvPicPr>
          <p:nvPr>
            <p:custDataLst>
              <p:tags r:id="rId2"/>
            </p:custDataLst>
          </p:nvPr>
        </p:nvPicPr>
        <p:blipFill>
          <a:blip r:embed="rId8">
            <a:extLst>
              <a:ext uri="{28A0092B-C50C-407E-A947-70E740481C1C}">
                <a14:useLocalDpi xmlns:a14="http://schemas.microsoft.com/office/drawing/2010/main" xmlns="" val="0"/>
              </a:ext>
            </a:extLst>
          </a:blip>
          <a:stretch>
            <a:fillRect/>
          </a:stretch>
        </p:blipFill>
        <p:spPr>
          <a:xfrm>
            <a:off x="427730" y="2688250"/>
            <a:ext cx="3640214" cy="2548150"/>
          </a:xfrm>
          <a:prstGeom prst="rect">
            <a:avLst/>
          </a:prstGeom>
        </p:spPr>
      </p:pic>
      <p:sp>
        <p:nvSpPr>
          <p:cNvPr id="22" name="Freeform 21"/>
          <p:cNvSpPr/>
          <p:nvPr>
            <p:custDataLst>
              <p:tags r:id="rId3"/>
            </p:custDataLst>
          </p:nvPr>
        </p:nvSpPr>
        <p:spPr>
          <a:xfrm>
            <a:off x="4427984" y="1988840"/>
            <a:ext cx="4392488" cy="1106800"/>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CA" sz="2400" dirty="0">
                <a:solidFill>
                  <a:srgbClr val="B9EEFF"/>
                </a:solidFill>
                <a:latin typeface="Arial"/>
                <a:cs typeface="Arial"/>
              </a:rPr>
              <a:t>Peur d’avouer les CI</a:t>
            </a:r>
          </a:p>
        </p:txBody>
      </p:sp>
      <p:sp>
        <p:nvSpPr>
          <p:cNvPr id="23" name="Freeform 22"/>
          <p:cNvSpPr/>
          <p:nvPr>
            <p:custDataLst>
              <p:tags r:id="rId4"/>
            </p:custDataLst>
          </p:nvPr>
        </p:nvSpPr>
        <p:spPr>
          <a:xfrm>
            <a:off x="4427984" y="3429000"/>
            <a:ext cx="4392488" cy="1106800"/>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CA" sz="2400" dirty="0">
                <a:solidFill>
                  <a:srgbClr val="B9EEFF"/>
                </a:solidFill>
                <a:latin typeface="Arial"/>
                <a:cs typeface="Arial"/>
              </a:rPr>
              <a:t>Nier être </a:t>
            </a:r>
            <a:r>
              <a:rPr lang="fr-CA" sz="2400" dirty="0" smtClean="0">
                <a:solidFill>
                  <a:srgbClr val="B9EEFF"/>
                </a:solidFill>
                <a:latin typeface="Arial"/>
                <a:cs typeface="Arial"/>
              </a:rPr>
              <a:t>dans une        situation </a:t>
            </a:r>
            <a:r>
              <a:rPr lang="fr-CA" sz="2400" dirty="0">
                <a:solidFill>
                  <a:srgbClr val="B9EEFF"/>
                </a:solidFill>
                <a:latin typeface="Arial"/>
                <a:cs typeface="Arial"/>
              </a:rPr>
              <a:t>de CI</a:t>
            </a:r>
          </a:p>
        </p:txBody>
      </p:sp>
      <p:sp>
        <p:nvSpPr>
          <p:cNvPr id="24" name="Freeform 23"/>
          <p:cNvSpPr/>
          <p:nvPr>
            <p:custDataLst>
              <p:tags r:id="rId5"/>
            </p:custDataLst>
          </p:nvPr>
        </p:nvSpPr>
        <p:spPr>
          <a:xfrm>
            <a:off x="4427984" y="4869160"/>
            <a:ext cx="4392488" cy="1106800"/>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889000">
              <a:lnSpc>
                <a:spcPct val="90000"/>
              </a:lnSpc>
              <a:spcBef>
                <a:spcPct val="0"/>
              </a:spcBef>
              <a:spcAft>
                <a:spcPct val="35000"/>
              </a:spcAft>
            </a:pPr>
            <a:r>
              <a:rPr lang="fr-CA" sz="2400" i="1" dirty="0">
                <a:solidFill>
                  <a:srgbClr val="B9EEFF"/>
                </a:solidFill>
                <a:latin typeface="Arial"/>
                <a:cs typeface="Arial"/>
              </a:rPr>
              <a:t>Cacher</a:t>
            </a:r>
            <a:r>
              <a:rPr lang="fr-CA" sz="2400" dirty="0">
                <a:solidFill>
                  <a:srgbClr val="B9EEFF"/>
                </a:solidFill>
                <a:latin typeface="Arial"/>
                <a:cs typeface="Arial"/>
              </a:rPr>
              <a:t> les conséquences </a:t>
            </a:r>
            <a:r>
              <a:rPr lang="fr-CA" sz="2400" dirty="0" smtClean="0">
                <a:solidFill>
                  <a:srgbClr val="B9EEFF"/>
                </a:solidFill>
                <a:latin typeface="Arial"/>
                <a:cs typeface="Arial"/>
              </a:rPr>
              <a:t>engendrées par les </a:t>
            </a:r>
            <a:r>
              <a:rPr lang="fr-CA" sz="2400" dirty="0">
                <a:solidFill>
                  <a:srgbClr val="B9EEFF"/>
                </a:solidFill>
                <a:latin typeface="Arial"/>
                <a:cs typeface="Arial"/>
              </a:rPr>
              <a:t>CI</a:t>
            </a:r>
          </a:p>
        </p:txBody>
      </p:sp>
    </p:spTree>
    <p:extLst>
      <p:ext uri="{BB962C8B-B14F-4D97-AF65-F5344CB8AC3E}">
        <p14:creationId xmlns:p14="http://schemas.microsoft.com/office/powerpoint/2010/main" xmlns="" val="2589595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smtClean="0"/>
              <a:t>Sommes-nous des êtres éthiques? </a:t>
            </a:r>
            <a:endParaRPr lang="fr-CA" dirty="0"/>
          </a:p>
        </p:txBody>
      </p:sp>
      <p:sp>
        <p:nvSpPr>
          <p:cNvPr id="3" name="Rectangle 2"/>
          <p:cNvSpPr/>
          <p:nvPr>
            <p:custDataLst>
              <p:tags r:id="rId2"/>
            </p:custDataLst>
          </p:nvPr>
        </p:nvSpPr>
        <p:spPr>
          <a:xfrm>
            <a:off x="1115616" y="2415560"/>
            <a:ext cx="6984776" cy="2985433"/>
          </a:xfrm>
          <a:prstGeom prst="rect">
            <a:avLst/>
          </a:prstGeom>
        </p:spPr>
        <p:txBody>
          <a:bodyPr wrap="square">
            <a:spAutoFit/>
          </a:bodyPr>
          <a:lstStyle/>
          <a:p>
            <a:pPr algn="ctr" defTabSz="914400"/>
            <a:r>
              <a:rPr lang="fr-CA" sz="2800" dirty="0">
                <a:solidFill>
                  <a:srgbClr val="B9EEFF"/>
                </a:solidFill>
                <a:latin typeface="Arial"/>
                <a:cs typeface="Arial"/>
              </a:rPr>
              <a:t>« </a:t>
            </a:r>
            <a:r>
              <a:rPr lang="fr-CA" sz="2800" dirty="0" smtClean="0">
                <a:solidFill>
                  <a:srgbClr val="B9EEFF"/>
                </a:solidFill>
                <a:latin typeface="Arial"/>
                <a:cs typeface="Arial"/>
              </a:rPr>
              <a:t>Les </a:t>
            </a:r>
            <a:r>
              <a:rPr lang="fr-CA" sz="2800" dirty="0">
                <a:solidFill>
                  <a:srgbClr val="B9EEFF"/>
                </a:solidFill>
                <a:latin typeface="Arial"/>
                <a:cs typeface="Arial"/>
              </a:rPr>
              <a:t>individus se considèrent comme moraux, compétents et méritants, et ce point de vue</a:t>
            </a:r>
            <a:r>
              <a:rPr lang="fr-CA" sz="2800" dirty="0">
                <a:solidFill>
                  <a:prstClr val="white"/>
                </a:solidFill>
                <a:latin typeface="Arial"/>
                <a:cs typeface="Arial"/>
              </a:rPr>
              <a:t> </a:t>
            </a:r>
            <a:r>
              <a:rPr lang="fr-CA" sz="2800" dirty="0">
                <a:solidFill>
                  <a:prstClr val="black"/>
                </a:solidFill>
                <a:latin typeface="Arial"/>
                <a:cs typeface="Arial"/>
              </a:rPr>
              <a:t>entrave leur capacité à voir et reconnaître les conflits d'intérêts</a:t>
            </a:r>
            <a:r>
              <a:rPr lang="fr-CA" sz="2800" dirty="0">
                <a:solidFill>
                  <a:prstClr val="white"/>
                </a:solidFill>
                <a:latin typeface="Arial"/>
                <a:cs typeface="Arial"/>
              </a:rPr>
              <a:t> </a:t>
            </a:r>
            <a:r>
              <a:rPr lang="fr-CA" sz="2800" dirty="0">
                <a:solidFill>
                  <a:srgbClr val="B9EEFF"/>
                </a:solidFill>
                <a:latin typeface="Arial"/>
                <a:cs typeface="Arial"/>
              </a:rPr>
              <a:t>lorsqu’ils se produisent</a:t>
            </a:r>
            <a:r>
              <a:rPr lang="fr-CA" sz="2800" dirty="0" smtClean="0">
                <a:solidFill>
                  <a:srgbClr val="B9EEFF"/>
                </a:solidFill>
                <a:latin typeface="Arial"/>
                <a:cs typeface="Arial"/>
              </a:rPr>
              <a:t>. »</a:t>
            </a:r>
            <a:r>
              <a:rPr lang="fr-CA" sz="2800" dirty="0" smtClean="0">
                <a:solidFill>
                  <a:prstClr val="white"/>
                </a:solidFill>
                <a:latin typeface="Arial"/>
                <a:cs typeface="Arial"/>
              </a:rPr>
              <a:t/>
            </a:r>
            <a:br>
              <a:rPr lang="fr-CA" sz="2800" dirty="0" smtClean="0">
                <a:solidFill>
                  <a:prstClr val="white"/>
                </a:solidFill>
                <a:latin typeface="Arial"/>
                <a:cs typeface="Arial"/>
              </a:rPr>
            </a:br>
            <a:endParaRPr lang="fr-FR" sz="2800" dirty="0">
              <a:solidFill>
                <a:prstClr val="white"/>
              </a:solidFill>
              <a:latin typeface="Arial"/>
              <a:cs typeface="Arial"/>
            </a:endParaRPr>
          </a:p>
          <a:p>
            <a:pPr algn="ctr" defTabSz="914400"/>
            <a:r>
              <a:rPr lang="fr-FR" sz="2000" i="1" dirty="0">
                <a:solidFill>
                  <a:prstClr val="white"/>
                </a:solidFill>
                <a:latin typeface="Arial"/>
                <a:cs typeface="Arial"/>
              </a:rPr>
              <a:t>Traduction libre de </a:t>
            </a:r>
            <a:r>
              <a:rPr lang="fr-FR" sz="2000" i="1" dirty="0" err="1">
                <a:solidFill>
                  <a:prstClr val="white"/>
                </a:solidFill>
                <a:latin typeface="Arial"/>
                <a:cs typeface="Arial"/>
              </a:rPr>
              <a:t>Chugh</a:t>
            </a:r>
            <a:r>
              <a:rPr lang="fr-FR" sz="2000" i="1" dirty="0">
                <a:solidFill>
                  <a:prstClr val="white"/>
                </a:solidFill>
                <a:latin typeface="Arial"/>
                <a:cs typeface="Arial"/>
              </a:rPr>
              <a:t>, </a:t>
            </a:r>
            <a:r>
              <a:rPr lang="fr-FR" sz="2000" i="1" dirty="0" err="1">
                <a:solidFill>
                  <a:prstClr val="white"/>
                </a:solidFill>
                <a:latin typeface="Arial"/>
                <a:cs typeface="Arial"/>
              </a:rPr>
              <a:t>Bazerman</a:t>
            </a:r>
            <a:r>
              <a:rPr lang="fr-FR" sz="2000" i="1" dirty="0">
                <a:solidFill>
                  <a:prstClr val="white"/>
                </a:solidFill>
                <a:latin typeface="Arial"/>
                <a:cs typeface="Arial"/>
              </a:rPr>
              <a:t>, </a:t>
            </a:r>
            <a:r>
              <a:rPr lang="fr-FR" sz="2000" i="1" dirty="0" err="1">
                <a:solidFill>
                  <a:prstClr val="white"/>
                </a:solidFill>
                <a:latin typeface="Arial"/>
                <a:cs typeface="Arial"/>
              </a:rPr>
              <a:t>Banaji</a:t>
            </a:r>
            <a:r>
              <a:rPr lang="fr-FR" sz="2000" i="1" dirty="0">
                <a:solidFill>
                  <a:prstClr val="white"/>
                </a:solidFill>
                <a:latin typeface="Arial"/>
                <a:cs typeface="Arial"/>
              </a:rPr>
              <a:t> (2005)</a:t>
            </a:r>
            <a:endParaRPr lang="fr-FR" sz="2000" dirty="0">
              <a:solidFill>
                <a:prstClr val="white"/>
              </a:solidFill>
              <a:latin typeface="Arial"/>
              <a:cs typeface="Arial"/>
            </a:endParaRPr>
          </a:p>
        </p:txBody>
      </p:sp>
    </p:spTree>
    <p:extLst>
      <p:ext uri="{BB962C8B-B14F-4D97-AF65-F5344CB8AC3E}">
        <p14:creationId xmlns:p14="http://schemas.microsoft.com/office/powerpoint/2010/main" xmlns="" val="3277982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dirty="0" smtClean="0"/>
              <a:t>Sommes-nous des êtres éthiques? </a:t>
            </a:r>
            <a:endParaRPr lang="fr-CA" dirty="0"/>
          </a:p>
        </p:txBody>
      </p:sp>
      <p:sp>
        <p:nvSpPr>
          <p:cNvPr id="18" name="Content Placeholder 17"/>
          <p:cNvSpPr>
            <a:spLocks noGrp="1"/>
          </p:cNvSpPr>
          <p:nvPr>
            <p:ph idx="1"/>
            <p:custDataLst>
              <p:tags r:id="rId2"/>
            </p:custDataLst>
          </p:nvPr>
        </p:nvSpPr>
        <p:spPr>
          <a:xfrm>
            <a:off x="467544" y="2204864"/>
            <a:ext cx="4896544" cy="4093915"/>
          </a:xfrm>
        </p:spPr>
        <p:txBody>
          <a:bodyPr>
            <a:noAutofit/>
          </a:bodyPr>
          <a:lstStyle/>
          <a:p>
            <a:r>
              <a:rPr lang="fr-CA" sz="2600" dirty="0" smtClean="0"/>
              <a:t>Un CI peut être inconscient.</a:t>
            </a:r>
          </a:p>
          <a:p>
            <a:r>
              <a:rPr lang="fr-CA" sz="2600" dirty="0" smtClean="0"/>
              <a:t>Sans recul, un individu juge rarement bien ses propres intentions et actions.</a:t>
            </a:r>
          </a:p>
          <a:p>
            <a:r>
              <a:rPr lang="fr-CA" sz="2600" dirty="0" smtClean="0"/>
              <a:t>L’apparence de CI peut nuire, particulièrement lorsque la situation se trouve cachée par un individu.</a:t>
            </a:r>
            <a:endParaRPr lang="fr-CA" sz="2600" dirty="0"/>
          </a:p>
        </p:txBody>
      </p:sp>
      <p:pic>
        <p:nvPicPr>
          <p:cNvPr id="17" name="Picture 3" descr="j0118667"/>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6136" y="2492896"/>
            <a:ext cx="2913112" cy="2756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2686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custDataLst>
              <p:tags r:id="rId1"/>
            </p:custDataLst>
          </p:nvPr>
        </p:nvSpPr>
        <p:spPr>
          <a:xfrm>
            <a:off x="168841" y="3878146"/>
            <a:ext cx="4673537" cy="922454"/>
          </a:xfrm>
        </p:spPr>
        <p:txBody>
          <a:bodyPr>
            <a:noAutofit/>
          </a:bodyPr>
          <a:lstStyle/>
          <a:p>
            <a:r>
              <a:rPr lang="fr-CA" sz="1600" dirty="0" err="1">
                <a:solidFill>
                  <a:schemeClr val="tx1"/>
                </a:solidFill>
                <a:effectLst>
                  <a:outerShdw blurRad="50800" dist="38100" dir="2700000" algn="tl" rotWithShape="0">
                    <a:srgbClr val="000000">
                      <a:alpha val="43000"/>
                    </a:srgbClr>
                  </a:outerShdw>
                </a:effectLst>
                <a:latin typeface="Arial"/>
                <a:cs typeface="Arial"/>
              </a:rPr>
              <a:t>Bryn</a:t>
            </a:r>
            <a:r>
              <a:rPr lang="fr-CA" sz="1600" dirty="0">
                <a:solidFill>
                  <a:schemeClr val="tx1"/>
                </a:solidFill>
                <a:effectLst>
                  <a:outerShdw blurRad="50800" dist="38100" dir="2700000" algn="tl" rotWithShape="0">
                    <a:srgbClr val="000000">
                      <a:alpha val="43000"/>
                    </a:srgbClr>
                  </a:outerShdw>
                </a:effectLst>
                <a:latin typeface="Arial"/>
                <a:cs typeface="Arial"/>
              </a:rPr>
              <a:t> Williams-Jones, Professeur agrégé</a:t>
            </a:r>
            <a:br>
              <a:rPr lang="fr-CA" sz="1600" dirty="0">
                <a:solidFill>
                  <a:schemeClr val="tx1"/>
                </a:solidFill>
                <a:effectLst>
                  <a:outerShdw blurRad="50800" dist="38100" dir="2700000" algn="tl" rotWithShape="0">
                    <a:srgbClr val="000000">
                      <a:alpha val="43000"/>
                    </a:srgbClr>
                  </a:outerShdw>
                </a:effectLst>
                <a:latin typeface="Arial"/>
                <a:cs typeface="Arial"/>
              </a:rPr>
            </a:br>
            <a:r>
              <a:rPr lang="fr-CA" sz="1600" dirty="0">
                <a:solidFill>
                  <a:schemeClr val="tx1"/>
                </a:solidFill>
                <a:effectLst>
                  <a:outerShdw blurRad="50800" dist="38100" dir="2700000" algn="tl" rotWithShape="0">
                    <a:srgbClr val="000000">
                      <a:alpha val="43000"/>
                    </a:srgbClr>
                  </a:outerShdw>
                </a:effectLst>
                <a:latin typeface="Arial"/>
                <a:cs typeface="Arial"/>
              </a:rPr>
              <a:t>Programmes de bioéthique</a:t>
            </a:r>
            <a:br>
              <a:rPr lang="fr-CA" sz="1600" dirty="0">
                <a:solidFill>
                  <a:schemeClr val="tx1"/>
                </a:solidFill>
                <a:effectLst>
                  <a:outerShdw blurRad="50800" dist="38100" dir="2700000" algn="tl" rotWithShape="0">
                    <a:srgbClr val="000000">
                      <a:alpha val="43000"/>
                    </a:srgbClr>
                  </a:outerShdw>
                </a:effectLst>
                <a:latin typeface="Arial"/>
                <a:cs typeface="Arial"/>
              </a:rPr>
            </a:br>
            <a:r>
              <a:rPr lang="fr-CA" sz="1600" dirty="0">
                <a:solidFill>
                  <a:schemeClr val="tx1"/>
                </a:solidFill>
                <a:effectLst>
                  <a:outerShdw blurRad="50800" dist="38100" dir="2700000" algn="tl" rotWithShape="0">
                    <a:srgbClr val="000000">
                      <a:alpha val="43000"/>
                    </a:srgbClr>
                  </a:outerShdw>
                </a:effectLst>
                <a:latin typeface="Arial"/>
                <a:cs typeface="Arial"/>
              </a:rPr>
              <a:t>Département de médecine sociale et </a:t>
            </a:r>
            <a:r>
              <a:rPr lang="fr-CA" sz="1600" dirty="0" smtClean="0">
                <a:solidFill>
                  <a:schemeClr val="tx1"/>
                </a:solidFill>
                <a:effectLst>
                  <a:outerShdw blurRad="50800" dist="38100" dir="2700000" algn="tl" rotWithShape="0">
                    <a:srgbClr val="000000">
                      <a:alpha val="43000"/>
                    </a:srgbClr>
                  </a:outerShdw>
                </a:effectLst>
                <a:latin typeface="Arial"/>
                <a:cs typeface="Arial"/>
              </a:rPr>
              <a:t>préventive</a:t>
            </a:r>
            <a:endParaRPr lang="en-US" sz="1600" dirty="0">
              <a:solidFill>
                <a:schemeClr val="tx1"/>
              </a:solidFill>
              <a:effectLst>
                <a:outerShdw blurRad="50800" dist="38100" dir="2700000" algn="tl" rotWithShape="0">
                  <a:srgbClr val="000000">
                    <a:alpha val="43000"/>
                  </a:srgbClr>
                </a:outerShdw>
              </a:effectLst>
              <a:latin typeface="Arial"/>
              <a:cs typeface="Arial"/>
            </a:endParaRPr>
          </a:p>
        </p:txBody>
      </p:sp>
      <p:sp>
        <p:nvSpPr>
          <p:cNvPr id="3" name="Title 2"/>
          <p:cNvSpPr>
            <a:spLocks noGrp="1"/>
          </p:cNvSpPr>
          <p:nvPr>
            <p:ph type="ctrTitle"/>
            <p:custDataLst>
              <p:tags r:id="rId2"/>
            </p:custDataLst>
          </p:nvPr>
        </p:nvSpPr>
        <p:spPr>
          <a:xfrm>
            <a:off x="168841" y="2130425"/>
            <a:ext cx="4479359" cy="1600327"/>
          </a:xfrm>
        </p:spPr>
        <p:txBody>
          <a:bodyPr>
            <a:normAutofit/>
          </a:bodyPr>
          <a:lstStyle/>
          <a:p>
            <a:r>
              <a:rPr lang="fr-CA" sz="2800" i="1" dirty="0">
                <a:solidFill>
                  <a:schemeClr val="tx1"/>
                </a:solidFill>
                <a:effectLst>
                  <a:outerShdw blurRad="50800" dist="38100" dir="2700000" algn="tl" rotWithShape="0">
                    <a:srgbClr val="000000">
                      <a:alpha val="43000"/>
                    </a:srgbClr>
                  </a:outerShdw>
                </a:effectLst>
                <a:latin typeface="Arial"/>
                <a:cs typeface="Arial"/>
              </a:rPr>
              <a:t>Les conflits d’intérêts, bien plus qu’une affaire de </a:t>
            </a:r>
            <a:r>
              <a:rPr lang="fr-CA" sz="2800" i="1" dirty="0" smtClean="0">
                <a:solidFill>
                  <a:schemeClr val="tx1"/>
                </a:solidFill>
                <a:effectLst>
                  <a:outerShdw blurRad="50800" dist="38100" dir="2700000" algn="tl" rotWithShape="0">
                    <a:srgbClr val="000000">
                      <a:alpha val="43000"/>
                    </a:srgbClr>
                  </a:outerShdw>
                </a:effectLst>
                <a:latin typeface="Arial"/>
                <a:cs typeface="Arial"/>
              </a:rPr>
              <a:t>politique</a:t>
            </a:r>
            <a:endParaRPr lang="en-US" sz="2800" dirty="0">
              <a:solidFill>
                <a:schemeClr val="tx1"/>
              </a:solidFill>
              <a:effectLst>
                <a:outerShdw blurRad="50800" dist="38100" dir="2700000" algn="tl" rotWithShape="0">
                  <a:srgbClr val="000000">
                    <a:alpha val="43000"/>
                  </a:srgbClr>
                </a:outerShdw>
              </a:effectLst>
              <a:latin typeface="Arial"/>
              <a:cs typeface="Arial"/>
            </a:endParaRPr>
          </a:p>
        </p:txBody>
      </p:sp>
      <p:sp>
        <p:nvSpPr>
          <p:cNvPr id="4" name="Rectangle 3"/>
          <p:cNvSpPr/>
          <p:nvPr>
            <p:custDataLst>
              <p:tags r:id="rId3"/>
            </p:custDataLst>
          </p:nvPr>
        </p:nvSpPr>
        <p:spPr>
          <a:xfrm>
            <a:off x="0" y="4991615"/>
            <a:ext cx="4955103" cy="861774"/>
          </a:xfrm>
          <a:prstGeom prst="rect">
            <a:avLst/>
          </a:prstGeom>
          <a:solidFill>
            <a:schemeClr val="bg1"/>
          </a:solidFill>
        </p:spPr>
        <p:txBody>
          <a:bodyPr wrap="square">
            <a:spAutoFit/>
          </a:bodyPr>
          <a:lstStyle/>
          <a:p>
            <a:pPr marL="271463" indent="-95250"/>
            <a:r>
              <a:rPr lang="fr-CA" sz="1600" i="1" dirty="0" smtClean="0">
                <a:solidFill>
                  <a:schemeClr val="accent2">
                    <a:lumMod val="60000"/>
                    <a:lumOff val="40000"/>
                  </a:schemeClr>
                </a:solidFill>
                <a:effectLst>
                  <a:outerShdw blurRad="50800" dist="38100" dir="2700000" algn="tl" rotWithShape="0">
                    <a:srgbClr val="000000">
                      <a:alpha val="43000"/>
                    </a:srgbClr>
                  </a:outerShdw>
                </a:effectLst>
                <a:latin typeface="Arial"/>
                <a:cs typeface="Arial"/>
              </a:rPr>
              <a:t>Module 1: Problématique et définitions</a:t>
            </a:r>
          </a:p>
          <a:p>
            <a:pPr marL="271463" indent="-95250"/>
            <a:r>
              <a:rPr lang="fr-CA" sz="1600" i="1" dirty="0" smtClean="0">
                <a:solidFill>
                  <a:schemeClr val="accent3">
                    <a:lumMod val="60000"/>
                    <a:lumOff val="40000"/>
                  </a:schemeClr>
                </a:solidFill>
                <a:effectLst>
                  <a:outerShdw blurRad="50800" dist="38100" dir="2700000" algn="tl" rotWithShape="0">
                    <a:srgbClr val="000000">
                      <a:alpha val="43000"/>
                    </a:srgbClr>
                  </a:outerShdw>
                </a:effectLst>
                <a:latin typeface="Arial"/>
                <a:cs typeface="Arial"/>
              </a:rPr>
              <a:t>Module 2: Créer un contexte de gestion des CI</a:t>
            </a:r>
          </a:p>
          <a:p>
            <a:pPr marL="271463" indent="-95250"/>
            <a:r>
              <a:rPr lang="fr-CA" sz="1600" i="1" dirty="0" smtClean="0">
                <a:solidFill>
                  <a:srgbClr val="FF6600"/>
                </a:solidFill>
                <a:effectLst>
                  <a:outerShdw blurRad="50800" dist="38100" dir="2700000" algn="tl" rotWithShape="0">
                    <a:srgbClr val="000000">
                      <a:alpha val="43000"/>
                    </a:srgbClr>
                  </a:outerShdw>
                </a:effectLst>
                <a:latin typeface="Arial"/>
                <a:cs typeface="Arial"/>
              </a:rPr>
              <a:t>Module 3: Identification, évaluation et gestion</a:t>
            </a:r>
            <a:endParaRPr lang="fr-CA" sz="1600" i="1" dirty="0">
              <a:solidFill>
                <a:srgbClr val="FF6600"/>
              </a:solidFill>
              <a:effectLst>
                <a:outerShdw blurRad="50800" dist="38100" dir="2700000" algn="tl" rotWithShape="0">
                  <a:srgbClr val="000000">
                    <a:alpha val="43000"/>
                  </a:srgbClr>
                </a:outerShdw>
              </a:effectLst>
              <a:latin typeface="Arial"/>
              <a:cs typeface="Arial"/>
            </a:endParaRPr>
          </a:p>
        </p:txBody>
      </p:sp>
      <p:sp>
        <p:nvSpPr>
          <p:cNvPr id="5" name="TextBox 4"/>
          <p:cNvSpPr txBox="1"/>
          <p:nvPr>
            <p:custDataLst>
              <p:tags r:id="rId4"/>
            </p:custDataLst>
          </p:nvPr>
        </p:nvSpPr>
        <p:spPr>
          <a:xfrm>
            <a:off x="5505896" y="5639995"/>
            <a:ext cx="3501578" cy="400110"/>
          </a:xfrm>
          <a:prstGeom prst="rect">
            <a:avLst/>
          </a:prstGeom>
          <a:noFill/>
        </p:spPr>
        <p:txBody>
          <a:bodyPr wrap="none" rtlCol="0">
            <a:spAutoFit/>
          </a:bodyPr>
          <a:lstStyle/>
          <a:p>
            <a:r>
              <a:rPr lang="en-US" sz="2000" b="1" dirty="0" err="1" smtClean="0">
                <a:effectLst>
                  <a:outerShdw blurRad="50800" dist="38100" dir="2700000" algn="tl" rotWithShape="0">
                    <a:srgbClr val="000000">
                      <a:alpha val="43000"/>
                    </a:srgbClr>
                  </a:outerShdw>
                </a:effectLst>
                <a:latin typeface="Arial"/>
              </a:rPr>
              <a:t>www.interets.umontreal.ca</a:t>
            </a:r>
            <a:endParaRPr lang="en-US" b="1" dirty="0">
              <a:effectLst>
                <a:outerShdw blurRad="50800" dist="38100" dir="2700000" algn="tl" rotWithShape="0">
                  <a:srgbClr val="000000">
                    <a:alpha val="43000"/>
                  </a:srgbClr>
                </a:outerShdw>
              </a:effectLst>
              <a:latin typeface="Arial"/>
            </a:endParaRPr>
          </a:p>
        </p:txBody>
      </p:sp>
    </p:spTree>
    <p:extLst>
      <p:ext uri="{BB962C8B-B14F-4D97-AF65-F5344CB8AC3E}">
        <p14:creationId xmlns:p14="http://schemas.microsoft.com/office/powerpoint/2010/main" xmlns="" val="3300173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smtClean="0"/>
              <a:t>Constatation</a:t>
            </a:r>
            <a:endParaRPr lang="fr-CA" dirty="0"/>
          </a:p>
        </p:txBody>
      </p:sp>
      <p:sp>
        <p:nvSpPr>
          <p:cNvPr id="5" name="Espace réservé du contenu 4"/>
          <p:cNvSpPr>
            <a:spLocks noGrp="1"/>
          </p:cNvSpPr>
          <p:nvPr>
            <p:ph idx="1"/>
            <p:custDataLst>
              <p:tags r:id="rId2"/>
            </p:custDataLst>
          </p:nvPr>
        </p:nvSpPr>
        <p:spPr>
          <a:xfrm>
            <a:off x="549275" y="1484785"/>
            <a:ext cx="8042276" cy="2016224"/>
          </a:xfrm>
        </p:spPr>
        <p:txBody>
          <a:bodyPr>
            <a:normAutofit/>
          </a:bodyPr>
          <a:lstStyle/>
          <a:p>
            <a:r>
              <a:rPr lang="fr-CA" sz="2600" dirty="0" smtClean="0"/>
              <a:t>Les individus croient à tort que les CI représentent tous des manquements à l’éthique.</a:t>
            </a:r>
          </a:p>
          <a:p>
            <a:pPr lvl="1">
              <a:spcAft>
                <a:spcPts val="0"/>
              </a:spcAft>
            </a:pPr>
            <a:r>
              <a:rPr lang="fr-CA" spc="-20" dirty="0" smtClean="0"/>
              <a:t>On doit</a:t>
            </a:r>
            <a:r>
              <a:rPr lang="fr-CA" sz="2400" spc="-20" dirty="0" smtClean="0"/>
              <a:t> changer le climat de peur et </a:t>
            </a:r>
            <a:r>
              <a:rPr lang="fr-CA" sz="2400" spc="-20" dirty="0" smtClean="0">
                <a:solidFill>
                  <a:schemeClr val="accent3">
                    <a:lumMod val="75000"/>
                  </a:schemeClr>
                </a:solidFill>
              </a:rPr>
              <a:t>démystifier les CI</a:t>
            </a:r>
            <a:r>
              <a:rPr lang="fr-CA" sz="2400" spc="-20" dirty="0" smtClean="0"/>
              <a:t>.</a:t>
            </a:r>
          </a:p>
          <a:p>
            <a:pPr lvl="1">
              <a:spcBef>
                <a:spcPts val="0"/>
              </a:spcBef>
              <a:spcAft>
                <a:spcPts val="0"/>
              </a:spcAft>
            </a:pPr>
            <a:r>
              <a:rPr lang="fr-CA" sz="2400" dirty="0" smtClean="0"/>
              <a:t>Pour ce faire: </a:t>
            </a:r>
            <a:endParaRPr lang="fr-CA" dirty="0" smtClean="0"/>
          </a:p>
        </p:txBody>
      </p:sp>
      <p:sp>
        <p:nvSpPr>
          <p:cNvPr id="6" name="Freeform 5"/>
          <p:cNvSpPr/>
          <p:nvPr>
            <p:custDataLst>
              <p:tags r:id="rId3"/>
            </p:custDataLst>
          </p:nvPr>
        </p:nvSpPr>
        <p:spPr>
          <a:xfrm>
            <a:off x="852448" y="3501008"/>
            <a:ext cx="2324720" cy="1394832"/>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CA" sz="2000" dirty="0" smtClean="0">
                <a:solidFill>
                  <a:srgbClr val="B9EEFF"/>
                </a:solidFill>
                <a:latin typeface="Arial"/>
                <a:cs typeface="Arial"/>
              </a:rPr>
              <a:t>Dédramatisation</a:t>
            </a:r>
            <a:endParaRPr lang="fr-CA" sz="2000" dirty="0">
              <a:solidFill>
                <a:srgbClr val="B9EEFF"/>
              </a:solidFill>
              <a:latin typeface="Arial"/>
              <a:cs typeface="Arial"/>
            </a:endParaRPr>
          </a:p>
        </p:txBody>
      </p:sp>
      <p:sp>
        <p:nvSpPr>
          <p:cNvPr id="7" name="Freeform 6"/>
          <p:cNvSpPr/>
          <p:nvPr>
            <p:custDataLst>
              <p:tags r:id="rId4"/>
            </p:custDataLst>
          </p:nvPr>
        </p:nvSpPr>
        <p:spPr>
          <a:xfrm>
            <a:off x="3409640" y="3501008"/>
            <a:ext cx="2324720" cy="1394832"/>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CA" sz="2000" dirty="0" smtClean="0">
                <a:solidFill>
                  <a:srgbClr val="B9EEFF"/>
                </a:solidFill>
                <a:latin typeface="Arial"/>
                <a:cs typeface="Arial"/>
              </a:rPr>
              <a:t>Responsabilisation</a:t>
            </a:r>
            <a:endParaRPr lang="fr-CA" sz="2000" dirty="0">
              <a:solidFill>
                <a:srgbClr val="B9EEFF"/>
              </a:solidFill>
              <a:latin typeface="Arial"/>
              <a:cs typeface="Arial"/>
            </a:endParaRPr>
          </a:p>
        </p:txBody>
      </p:sp>
      <p:sp>
        <p:nvSpPr>
          <p:cNvPr id="8" name="Freeform 7"/>
          <p:cNvSpPr/>
          <p:nvPr>
            <p:custDataLst>
              <p:tags r:id="rId5"/>
            </p:custDataLst>
          </p:nvPr>
        </p:nvSpPr>
        <p:spPr>
          <a:xfrm>
            <a:off x="5868144" y="3501008"/>
            <a:ext cx="2324720" cy="1394832"/>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CA" sz="2000" dirty="0">
                <a:solidFill>
                  <a:srgbClr val="B9EEFF"/>
                </a:solidFill>
                <a:latin typeface="Arial"/>
                <a:cs typeface="Arial"/>
              </a:rPr>
              <a:t>Transparence</a:t>
            </a:r>
          </a:p>
        </p:txBody>
      </p:sp>
      <p:sp>
        <p:nvSpPr>
          <p:cNvPr id="9" name="Freeform 8"/>
          <p:cNvSpPr/>
          <p:nvPr>
            <p:custDataLst>
              <p:tags r:id="rId6"/>
            </p:custDataLst>
          </p:nvPr>
        </p:nvSpPr>
        <p:spPr>
          <a:xfrm>
            <a:off x="2245693" y="5128313"/>
            <a:ext cx="2324720" cy="1394832"/>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CA" sz="2000" dirty="0">
                <a:solidFill>
                  <a:srgbClr val="B9EEFF"/>
                </a:solidFill>
                <a:latin typeface="Arial"/>
                <a:cs typeface="Arial"/>
              </a:rPr>
              <a:t>S</a:t>
            </a:r>
            <a:r>
              <a:rPr lang="fr-CA" sz="2000" dirty="0" smtClean="0">
                <a:solidFill>
                  <a:srgbClr val="B9EEFF"/>
                </a:solidFill>
                <a:latin typeface="Arial"/>
                <a:cs typeface="Arial"/>
              </a:rPr>
              <a:t>ynergie</a:t>
            </a:r>
            <a:endParaRPr lang="fr-CA" sz="2000" dirty="0">
              <a:solidFill>
                <a:srgbClr val="B9EEFF"/>
              </a:solidFill>
              <a:latin typeface="Arial"/>
              <a:cs typeface="Arial"/>
            </a:endParaRPr>
          </a:p>
        </p:txBody>
      </p:sp>
      <p:sp>
        <p:nvSpPr>
          <p:cNvPr id="10" name="Freeform 9"/>
          <p:cNvSpPr/>
          <p:nvPr>
            <p:custDataLst>
              <p:tags r:id="rId7"/>
            </p:custDataLst>
          </p:nvPr>
        </p:nvSpPr>
        <p:spPr>
          <a:xfrm>
            <a:off x="4688237" y="5128313"/>
            <a:ext cx="2324720" cy="1394832"/>
          </a:xfrm>
          <a:custGeom>
            <a:avLst/>
            <a:gdLst>
              <a:gd name="connsiteX0" fmla="*/ 0 w 2324720"/>
              <a:gd name="connsiteY0" fmla="*/ 0 h 1394832"/>
              <a:gd name="connsiteX1" fmla="*/ 2324720 w 2324720"/>
              <a:gd name="connsiteY1" fmla="*/ 0 h 1394832"/>
              <a:gd name="connsiteX2" fmla="*/ 2324720 w 2324720"/>
              <a:gd name="connsiteY2" fmla="*/ 1394832 h 1394832"/>
              <a:gd name="connsiteX3" fmla="*/ 0 w 2324720"/>
              <a:gd name="connsiteY3" fmla="*/ 1394832 h 1394832"/>
              <a:gd name="connsiteX4" fmla="*/ 0 w 2324720"/>
              <a:gd name="connsiteY4" fmla="*/ 0 h 139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20" h="1394832">
                <a:moveTo>
                  <a:pt x="0" y="0"/>
                </a:moveTo>
                <a:lnTo>
                  <a:pt x="2324720" y="0"/>
                </a:lnTo>
                <a:lnTo>
                  <a:pt x="2324720" y="1394832"/>
                </a:lnTo>
                <a:lnTo>
                  <a:pt x="0" y="1394832"/>
                </a:lnTo>
                <a:lnTo>
                  <a:pt x="0" y="0"/>
                </a:lnTo>
                <a:close/>
              </a:path>
            </a:pathLst>
          </a:custGeom>
          <a:solidFill>
            <a:schemeClr val="accent6"/>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CA" sz="2000" dirty="0" smtClean="0">
                <a:solidFill>
                  <a:srgbClr val="B9EEFF"/>
                </a:solidFill>
                <a:latin typeface="Arial"/>
                <a:cs typeface="Arial"/>
              </a:rPr>
              <a:t>Confiance</a:t>
            </a:r>
            <a:endParaRPr lang="fr-CA" sz="2000" dirty="0">
              <a:solidFill>
                <a:srgbClr val="B9EEFF"/>
              </a:solidFill>
              <a:latin typeface="Arial"/>
              <a:cs typeface="Arial"/>
            </a:endParaRPr>
          </a:p>
        </p:txBody>
      </p:sp>
    </p:spTree>
    <p:extLst>
      <p:ext uri="{BB962C8B-B14F-4D97-AF65-F5344CB8AC3E}">
        <p14:creationId xmlns:p14="http://schemas.microsoft.com/office/powerpoint/2010/main" xmlns="" val="25983850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332656"/>
            <a:ext cx="8229600" cy="922114"/>
          </a:xfrm>
        </p:spPr>
        <p:txBody>
          <a:bodyPr>
            <a:noAutofit/>
          </a:bodyPr>
          <a:lstStyle/>
          <a:p>
            <a:r>
              <a:rPr lang="fr-CA" dirty="0" smtClean="0"/>
              <a:t>Dédramatisation</a:t>
            </a:r>
            <a:endParaRPr lang="fr-CA" dirty="0"/>
          </a:p>
        </p:txBody>
      </p:sp>
      <p:sp>
        <p:nvSpPr>
          <p:cNvPr id="3" name="Espace réservé du contenu 2"/>
          <p:cNvSpPr>
            <a:spLocks noGrp="1"/>
          </p:cNvSpPr>
          <p:nvPr>
            <p:ph idx="1"/>
            <p:custDataLst>
              <p:tags r:id="rId2"/>
            </p:custDataLst>
          </p:nvPr>
        </p:nvSpPr>
        <p:spPr>
          <a:xfrm>
            <a:off x="611560" y="1484784"/>
            <a:ext cx="7551117" cy="4680520"/>
          </a:xfrm>
        </p:spPr>
        <p:txBody>
          <a:bodyPr>
            <a:normAutofit/>
          </a:bodyPr>
          <a:lstStyle/>
          <a:p>
            <a:pPr>
              <a:buClr>
                <a:schemeClr val="tx2"/>
              </a:buClr>
            </a:pPr>
            <a:r>
              <a:rPr lang="fr-CA" sz="2400" dirty="0" smtClean="0"/>
              <a:t>Éducation pour tous les membres. </a:t>
            </a:r>
          </a:p>
          <a:p>
            <a:pPr>
              <a:buClr>
                <a:schemeClr val="tx2"/>
              </a:buClr>
            </a:pPr>
            <a:r>
              <a:rPr lang="fr-CA" sz="2400" dirty="0" smtClean="0"/>
              <a:t>Tous les membres de l’Université doivent être capables d’identifier les CI.</a:t>
            </a:r>
          </a:p>
          <a:p>
            <a:pPr>
              <a:buClr>
                <a:schemeClr val="tx2"/>
              </a:buClr>
            </a:pPr>
            <a:r>
              <a:rPr lang="fr-CA" sz="2400" dirty="0" smtClean="0"/>
              <a:t>Les cadres</a:t>
            </a:r>
            <a:r>
              <a:rPr lang="fr-CA" sz="2400" dirty="0"/>
              <a:t> </a:t>
            </a:r>
            <a:r>
              <a:rPr lang="fr-CA" sz="2400" dirty="0" smtClean="0"/>
              <a:t>doivent comprendre le processus d’identification, d’évaluation et de gestion des CI.</a:t>
            </a:r>
          </a:p>
          <a:p>
            <a:r>
              <a:rPr lang="fr-CA" sz="2400" dirty="0" smtClean="0"/>
              <a:t>Outils de formation pour les différents membres de l’Université :</a:t>
            </a:r>
          </a:p>
          <a:p>
            <a:pPr lvl="1"/>
            <a:r>
              <a:rPr lang="fr-CA" sz="2200" dirty="0" smtClean="0"/>
              <a:t>Présentations</a:t>
            </a:r>
          </a:p>
          <a:p>
            <a:pPr lvl="1"/>
            <a:r>
              <a:rPr lang="fr-CA" sz="2200" dirty="0" smtClean="0"/>
              <a:t>Site web (capsules vidéo, études de cas)</a:t>
            </a:r>
          </a:p>
          <a:p>
            <a:pPr lvl="1"/>
            <a:r>
              <a:rPr lang="fr-CA" sz="2200" dirty="0" smtClean="0"/>
              <a:t>Campagnes </a:t>
            </a:r>
            <a:r>
              <a:rPr lang="fr-CA" sz="2200" dirty="0"/>
              <a:t>de </a:t>
            </a:r>
            <a:r>
              <a:rPr lang="fr-CA" sz="2200" dirty="0" smtClean="0"/>
              <a:t>sensibilisation, etc.</a:t>
            </a:r>
            <a:endParaRPr lang="fr-CA" sz="2200" dirty="0"/>
          </a:p>
          <a:p>
            <a:pPr lvl="1"/>
            <a:endParaRPr lang="fr-CA" sz="2000" dirty="0" smtClean="0"/>
          </a:p>
          <a:p>
            <a:pPr lvl="1"/>
            <a:endParaRPr lang="fr-CA" sz="2000" dirty="0" smtClean="0"/>
          </a:p>
          <a:p>
            <a:pPr lvl="1"/>
            <a:endParaRPr lang="fr-CA" sz="2000" dirty="0" smtClean="0"/>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xmlns="" val="0"/>
              </a:ext>
            </a:extLst>
          </a:blip>
          <a:stretch>
            <a:fillRect/>
          </a:stretch>
        </p:blipFill>
        <p:spPr>
          <a:xfrm>
            <a:off x="7020272" y="4509120"/>
            <a:ext cx="1584176" cy="1754779"/>
          </a:xfrm>
          <a:prstGeom prst="rect">
            <a:avLst/>
          </a:prstGeom>
        </p:spPr>
      </p:pic>
    </p:spTree>
    <p:extLst>
      <p:ext uri="{BB962C8B-B14F-4D97-AF65-F5344CB8AC3E}">
        <p14:creationId xmlns:p14="http://schemas.microsoft.com/office/powerpoint/2010/main" xmlns="" val="2836595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5">
            <a:extLst>
              <a:ext uri="{BEBA8EAE-BF5A-486C-A8C5-ECC9F3942E4B}">
                <a14:imgProps xmlns:a14="http://schemas.microsoft.com/office/drawing/2010/main" xmlns="">
                  <a14:imgLayer r:embed="rId6">
                    <a14:imgEffect>
                      <a14:backgroundRemoval t="251" b="84211" l="13319" r="88428"/>
                    </a14:imgEffect>
                  </a14:imgLayer>
                </a14:imgProps>
              </a:ext>
            </a:extLst>
          </a:blip>
          <a:srcRect l="9555" r="9605" b="12204"/>
          <a:stretch/>
        </p:blipFill>
        <p:spPr>
          <a:xfrm>
            <a:off x="311727" y="1785105"/>
            <a:ext cx="2892121" cy="2736304"/>
          </a:xfrm>
          <a:prstGeom prst="rect">
            <a:avLst/>
          </a:prstGeom>
          <a:effectLst/>
        </p:spPr>
      </p:pic>
      <p:sp>
        <p:nvSpPr>
          <p:cNvPr id="3" name="Titre 2"/>
          <p:cNvSpPr>
            <a:spLocks noGrp="1"/>
          </p:cNvSpPr>
          <p:nvPr>
            <p:ph type="title"/>
            <p:custDataLst>
              <p:tags r:id="rId2"/>
            </p:custDataLst>
          </p:nvPr>
        </p:nvSpPr>
        <p:spPr/>
        <p:txBody>
          <a:bodyPr>
            <a:normAutofit/>
          </a:bodyPr>
          <a:lstStyle/>
          <a:p>
            <a:r>
              <a:rPr lang="fr-CA" dirty="0" smtClean="0"/>
              <a:t>Responsabilisation</a:t>
            </a:r>
            <a:endParaRPr lang="fr-CA" dirty="0"/>
          </a:p>
        </p:txBody>
      </p:sp>
      <p:sp>
        <p:nvSpPr>
          <p:cNvPr id="2" name="Espace réservé du contenu 1"/>
          <p:cNvSpPr>
            <a:spLocks noGrp="1"/>
          </p:cNvSpPr>
          <p:nvPr>
            <p:ph idx="1"/>
            <p:custDataLst>
              <p:tags r:id="rId3"/>
            </p:custDataLst>
          </p:nvPr>
        </p:nvSpPr>
        <p:spPr>
          <a:xfrm>
            <a:off x="3203848" y="1484784"/>
            <a:ext cx="5544616" cy="5112568"/>
          </a:xfrm>
        </p:spPr>
        <p:txBody>
          <a:bodyPr>
            <a:normAutofit fontScale="85000" lnSpcReduction="20000"/>
          </a:bodyPr>
          <a:lstStyle/>
          <a:p>
            <a:pPr marL="0" indent="0">
              <a:spcBef>
                <a:spcPts val="1200"/>
              </a:spcBef>
              <a:spcAft>
                <a:spcPts val="600"/>
              </a:spcAft>
              <a:buNone/>
            </a:pPr>
            <a:r>
              <a:rPr lang="fr-CA" sz="2800" dirty="0" smtClean="0"/>
              <a:t>Les membres universitaires doivent</a:t>
            </a:r>
          </a:p>
          <a:p>
            <a:pPr lvl="1">
              <a:spcBef>
                <a:spcPts val="600"/>
              </a:spcBef>
            </a:pPr>
            <a:r>
              <a:rPr lang="fr-CA" sz="2600" dirty="0"/>
              <a:t>connaître les responsabilités liées à leurs </a:t>
            </a:r>
            <a:r>
              <a:rPr lang="fr-CA" sz="2600" dirty="0" smtClean="0"/>
              <a:t>fonctions;</a:t>
            </a:r>
            <a:endParaRPr lang="fr-CA" sz="2600" dirty="0"/>
          </a:p>
          <a:p>
            <a:pPr lvl="1">
              <a:spcBef>
                <a:spcPts val="600"/>
              </a:spcBef>
            </a:pPr>
            <a:r>
              <a:rPr lang="fr-CA" sz="2600" dirty="0"/>
              <a:t>reconnaitre les risques et les influences </a:t>
            </a:r>
            <a:r>
              <a:rPr lang="fr-CA" sz="2600" dirty="0" smtClean="0"/>
              <a:t>qui </a:t>
            </a:r>
            <a:r>
              <a:rPr lang="fr-CA" sz="2600" dirty="0"/>
              <a:t>peuvent entrer en conflit avec leurs </a:t>
            </a:r>
            <a:r>
              <a:rPr lang="fr-CA" sz="2600" dirty="0" smtClean="0"/>
              <a:t>responsabilités.</a:t>
            </a:r>
          </a:p>
          <a:p>
            <a:pPr marL="0" indent="0">
              <a:spcBef>
                <a:spcPts val="1200"/>
              </a:spcBef>
              <a:spcAft>
                <a:spcPts val="600"/>
              </a:spcAft>
              <a:buNone/>
            </a:pPr>
            <a:r>
              <a:rPr lang="fr-CA" sz="2800" dirty="0" smtClean="0"/>
              <a:t>Les cadres doivent</a:t>
            </a:r>
          </a:p>
          <a:p>
            <a:pPr lvl="1">
              <a:spcBef>
                <a:spcPts val="1200"/>
              </a:spcBef>
              <a:spcAft>
                <a:spcPts val="600"/>
              </a:spcAft>
            </a:pPr>
            <a:r>
              <a:rPr lang="fr-CA" sz="2600" dirty="0"/>
              <a:t>former et accompagner les </a:t>
            </a:r>
            <a:r>
              <a:rPr lang="fr-CA" sz="2600" dirty="0" smtClean="0"/>
              <a:t>membres.</a:t>
            </a:r>
          </a:p>
          <a:p>
            <a:pPr marL="0" indent="0">
              <a:spcBef>
                <a:spcPts val="1200"/>
              </a:spcBef>
              <a:spcAft>
                <a:spcPts val="600"/>
              </a:spcAft>
              <a:buNone/>
            </a:pPr>
            <a:r>
              <a:rPr lang="fr-CA" sz="2800" dirty="0" smtClean="0"/>
              <a:t>L’institution doit</a:t>
            </a:r>
          </a:p>
          <a:p>
            <a:pPr lvl="1">
              <a:spcBef>
                <a:spcPts val="1200"/>
              </a:spcBef>
              <a:spcAft>
                <a:spcPts val="600"/>
              </a:spcAft>
            </a:pPr>
            <a:r>
              <a:rPr lang="fr-CA" sz="2600" dirty="0" smtClean="0"/>
              <a:t>créer </a:t>
            </a:r>
            <a:r>
              <a:rPr lang="fr-CA" sz="2600" dirty="0"/>
              <a:t>un environnement qui </a:t>
            </a:r>
            <a:r>
              <a:rPr lang="fr-CA" sz="2600"/>
              <a:t>prône </a:t>
            </a:r>
            <a:r>
              <a:rPr lang="fr-CA" sz="2600" smtClean="0"/>
              <a:t>une éducation </a:t>
            </a:r>
            <a:r>
              <a:rPr lang="fr-CA" sz="2600" dirty="0" smtClean="0"/>
              <a:t>et </a:t>
            </a:r>
            <a:r>
              <a:rPr lang="fr-CA" sz="2600" dirty="0"/>
              <a:t>une </a:t>
            </a:r>
            <a:r>
              <a:rPr lang="fr-CA" sz="2600" dirty="0" smtClean="0"/>
              <a:t>administration de la recherche </a:t>
            </a:r>
            <a:r>
              <a:rPr lang="fr-CA" sz="2600" dirty="0"/>
              <a:t>et des </a:t>
            </a:r>
            <a:r>
              <a:rPr lang="fr-CA" sz="2600" dirty="0" smtClean="0"/>
              <a:t>services </a:t>
            </a:r>
            <a:r>
              <a:rPr lang="fr-CA" sz="2600" dirty="0"/>
              <a:t>qui font preuve d’excellence et </a:t>
            </a:r>
            <a:r>
              <a:rPr lang="fr-CA" sz="2600" dirty="0" smtClean="0"/>
              <a:t>d’intégrité.</a:t>
            </a:r>
            <a:endParaRPr lang="fr-CA" sz="2600" dirty="0"/>
          </a:p>
        </p:txBody>
      </p:sp>
    </p:spTree>
    <p:extLst>
      <p:ext uri="{BB962C8B-B14F-4D97-AF65-F5344CB8AC3E}">
        <p14:creationId xmlns:p14="http://schemas.microsoft.com/office/powerpoint/2010/main" xmlns="" val="618741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r>
              <a:rPr lang="fr-CA" dirty="0" smtClean="0"/>
              <a:t>Transparence</a:t>
            </a:r>
            <a:endParaRPr lang="fr-CA" dirty="0"/>
          </a:p>
        </p:txBody>
      </p:sp>
      <p:sp>
        <p:nvSpPr>
          <p:cNvPr id="2" name="Espace réservé du contenu 1"/>
          <p:cNvSpPr>
            <a:spLocks noGrp="1"/>
          </p:cNvSpPr>
          <p:nvPr>
            <p:ph idx="1"/>
            <p:custDataLst>
              <p:tags r:id="rId2"/>
            </p:custDataLst>
          </p:nvPr>
        </p:nvSpPr>
        <p:spPr>
          <a:xfrm>
            <a:off x="467544" y="1628800"/>
            <a:ext cx="4834880" cy="4525963"/>
          </a:xfrm>
        </p:spPr>
        <p:txBody>
          <a:bodyPr>
            <a:normAutofit fontScale="92500" lnSpcReduction="10000"/>
          </a:bodyPr>
          <a:lstStyle/>
          <a:p>
            <a:pPr>
              <a:spcBef>
                <a:spcPts val="1200"/>
              </a:spcBef>
              <a:spcAft>
                <a:spcPts val="1200"/>
              </a:spcAft>
            </a:pPr>
            <a:r>
              <a:rPr lang="fr-CA" sz="2600" dirty="0">
                <a:solidFill>
                  <a:srgbClr val="B9EEFF"/>
                </a:solidFill>
              </a:rPr>
              <a:t>Les politiques et procédures utilisées par </a:t>
            </a:r>
            <a:r>
              <a:rPr lang="fr-CA" sz="2600" dirty="0" smtClean="0">
                <a:solidFill>
                  <a:srgbClr val="B9EEFF"/>
                </a:solidFill>
              </a:rPr>
              <a:t>l’Université </a:t>
            </a:r>
            <a:r>
              <a:rPr lang="fr-CA" sz="2600" dirty="0">
                <a:solidFill>
                  <a:srgbClr val="B9EEFF"/>
                </a:solidFill>
              </a:rPr>
              <a:t>doivent être transparentes et accessibles au </a:t>
            </a:r>
            <a:r>
              <a:rPr lang="fr-CA" sz="2600" dirty="0" smtClean="0">
                <a:solidFill>
                  <a:srgbClr val="B9EEFF"/>
                </a:solidFill>
              </a:rPr>
              <a:t>public.</a:t>
            </a:r>
            <a:endParaRPr lang="fr-CA" sz="2600" dirty="0">
              <a:solidFill>
                <a:srgbClr val="B9EEFF"/>
              </a:solidFill>
            </a:endParaRPr>
          </a:p>
          <a:p>
            <a:pPr>
              <a:spcBef>
                <a:spcPts val="1200"/>
              </a:spcBef>
              <a:spcAft>
                <a:spcPts val="1200"/>
              </a:spcAft>
            </a:pPr>
            <a:r>
              <a:rPr lang="fr-CA" sz="2600" dirty="0">
                <a:solidFill>
                  <a:srgbClr val="B9EEFF"/>
                </a:solidFill>
              </a:rPr>
              <a:t>La présence de CI et la façon de les gérer ne </a:t>
            </a:r>
            <a:r>
              <a:rPr lang="fr-CA" sz="2600" dirty="0" smtClean="0">
                <a:solidFill>
                  <a:srgbClr val="B9EEFF"/>
                </a:solidFill>
              </a:rPr>
              <a:t>doivent </a:t>
            </a:r>
            <a:r>
              <a:rPr lang="fr-CA" sz="2600" dirty="0">
                <a:solidFill>
                  <a:srgbClr val="B9EEFF"/>
                </a:solidFill>
              </a:rPr>
              <a:t>pas être </a:t>
            </a:r>
            <a:r>
              <a:rPr lang="fr-CA" sz="2600" dirty="0" smtClean="0">
                <a:solidFill>
                  <a:srgbClr val="B9EEFF"/>
                </a:solidFill>
              </a:rPr>
              <a:t>cachées </a:t>
            </a:r>
            <a:r>
              <a:rPr lang="fr-CA" sz="2600" dirty="0">
                <a:solidFill>
                  <a:srgbClr val="B9EEFF"/>
                </a:solidFill>
              </a:rPr>
              <a:t>ou </a:t>
            </a:r>
            <a:r>
              <a:rPr lang="fr-CA" sz="2600" dirty="0" smtClean="0">
                <a:solidFill>
                  <a:srgbClr val="B9EEFF"/>
                </a:solidFill>
              </a:rPr>
              <a:t>niées.</a:t>
            </a:r>
            <a:endParaRPr lang="fr-CA" sz="2600" dirty="0">
              <a:solidFill>
                <a:srgbClr val="B9EEFF"/>
              </a:solidFill>
            </a:endParaRPr>
          </a:p>
          <a:p>
            <a:pPr>
              <a:spcBef>
                <a:spcPts val="1200"/>
              </a:spcBef>
              <a:spcAft>
                <a:spcPts val="1200"/>
              </a:spcAft>
              <a:buClr>
                <a:schemeClr val="tx2"/>
              </a:buClr>
            </a:pPr>
            <a:r>
              <a:rPr lang="fr-CA" sz="2600" dirty="0">
                <a:solidFill>
                  <a:srgbClr val="B9EEFF"/>
                </a:solidFill>
              </a:rPr>
              <a:t>La </a:t>
            </a:r>
            <a:r>
              <a:rPr lang="fr-CA" sz="2600" dirty="0" smtClean="0">
                <a:solidFill>
                  <a:srgbClr val="B9EEFF"/>
                </a:solidFill>
              </a:rPr>
              <a:t>divulgation </a:t>
            </a:r>
            <a:r>
              <a:rPr lang="fr-CA" sz="2600" dirty="0">
                <a:solidFill>
                  <a:srgbClr val="B9EEFF"/>
                </a:solidFill>
              </a:rPr>
              <a:t>d’un CI à</a:t>
            </a:r>
            <a:r>
              <a:rPr lang="fr-CA" sz="2600" dirty="0" smtClean="0">
                <a:solidFill>
                  <a:srgbClr val="B9EEFF"/>
                </a:solidFill>
              </a:rPr>
              <a:t> </a:t>
            </a:r>
            <a:r>
              <a:rPr lang="fr-CA" sz="2600" dirty="0">
                <a:solidFill>
                  <a:srgbClr val="B9EEFF"/>
                </a:solidFill>
              </a:rPr>
              <a:t>un pair ou </a:t>
            </a:r>
            <a:r>
              <a:rPr lang="fr-CA" sz="2600" dirty="0" smtClean="0">
                <a:solidFill>
                  <a:srgbClr val="B9EEFF"/>
                </a:solidFill>
              </a:rPr>
              <a:t>à </a:t>
            </a:r>
            <a:r>
              <a:rPr lang="fr-CA" sz="2600" dirty="0">
                <a:solidFill>
                  <a:srgbClr val="B9EEFF"/>
                </a:solidFill>
              </a:rPr>
              <a:t>un supérieur fait preuve de </a:t>
            </a:r>
            <a:r>
              <a:rPr lang="fr-CA" sz="2600" dirty="0" smtClean="0">
                <a:solidFill>
                  <a:srgbClr val="B9EEFF"/>
                </a:solidFill>
              </a:rPr>
              <a:t>transparence et </a:t>
            </a:r>
            <a:r>
              <a:rPr lang="fr-CA" sz="2600" dirty="0">
                <a:solidFill>
                  <a:srgbClr val="B9EEFF"/>
                </a:solidFill>
              </a:rPr>
              <a:t>commence le processus de gestion </a:t>
            </a:r>
            <a:r>
              <a:rPr lang="fr-CA" sz="2600" dirty="0" smtClean="0">
                <a:solidFill>
                  <a:srgbClr val="B9EEFF"/>
                </a:solidFill>
              </a:rPr>
              <a:t>des CI.</a:t>
            </a:r>
            <a:endParaRPr lang="fr-CA" sz="2600" dirty="0">
              <a:solidFill>
                <a:srgbClr val="B9EEFF"/>
              </a:solidFill>
            </a:endParaRPr>
          </a:p>
          <a:p>
            <a:endParaRPr lang="fr-CA" dirty="0"/>
          </a:p>
          <a:p>
            <a:endParaRPr lang="fr-CA" dirty="0"/>
          </a:p>
        </p:txBody>
      </p:sp>
      <p:pic>
        <p:nvPicPr>
          <p:cNvPr id="5" name="Picture 4"/>
          <p:cNvPicPr>
            <a:picLocks noChangeAspect="1"/>
          </p:cNvPicPr>
          <p:nvPr>
            <p:custDataLst>
              <p:tags r:id="rId3"/>
            </p:custDataLst>
          </p:nvPr>
        </p:nvPicPr>
        <p:blipFill>
          <a:blip r:embed="rId6"/>
          <a:stretch>
            <a:fillRect/>
          </a:stretch>
        </p:blipFill>
        <p:spPr>
          <a:xfrm>
            <a:off x="5436096" y="1713880"/>
            <a:ext cx="3296813" cy="261375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44515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smtClean="0"/>
              <a:t>Synergie: La création d’un Mouvement collectif</a:t>
            </a:r>
            <a:endParaRPr lang="fr-CA" dirty="0"/>
          </a:p>
        </p:txBody>
      </p:sp>
      <p:sp>
        <p:nvSpPr>
          <p:cNvPr id="3" name="Espace réservé du contenu 2"/>
          <p:cNvSpPr>
            <a:spLocks noGrp="1"/>
          </p:cNvSpPr>
          <p:nvPr>
            <p:ph sz="half" idx="1"/>
            <p:custDataLst>
              <p:tags r:id="rId2"/>
            </p:custDataLst>
          </p:nvPr>
        </p:nvSpPr>
        <p:spPr>
          <a:xfrm>
            <a:off x="4283968" y="1772816"/>
            <a:ext cx="4598790" cy="4536504"/>
          </a:xfrm>
        </p:spPr>
        <p:txBody>
          <a:bodyPr>
            <a:noAutofit/>
          </a:bodyPr>
          <a:lstStyle/>
          <a:p>
            <a:pPr marL="342900" indent="-342900">
              <a:lnSpc>
                <a:spcPct val="90000"/>
              </a:lnSpc>
              <a:spcBef>
                <a:spcPts val="600"/>
              </a:spcBef>
              <a:spcAft>
                <a:spcPts val="600"/>
              </a:spcAft>
              <a:buClr>
                <a:schemeClr val="tx2"/>
              </a:buClr>
              <a:buFont typeface="Arial"/>
              <a:buChar char="•"/>
            </a:pPr>
            <a:r>
              <a:rPr lang="fr-CA" sz="2400" dirty="0" smtClean="0">
                <a:solidFill>
                  <a:srgbClr val="B9EEFF"/>
                </a:solidFill>
              </a:rPr>
              <a:t>Un CI est difficile à gérer seul, car on est trop proches de la situation pour la gérer en toute neutralité.</a:t>
            </a:r>
          </a:p>
          <a:p>
            <a:pPr marL="342900" indent="-342900">
              <a:spcBef>
                <a:spcPts val="600"/>
              </a:spcBef>
              <a:spcAft>
                <a:spcPts val="600"/>
              </a:spcAft>
              <a:buClr>
                <a:schemeClr val="tx2"/>
              </a:buClr>
              <a:buFont typeface="Arial"/>
              <a:buChar char="•"/>
            </a:pPr>
            <a:r>
              <a:rPr lang="fr-CA" sz="2400" dirty="0" smtClean="0">
                <a:solidFill>
                  <a:srgbClr val="B9EEFF"/>
                </a:solidFill>
              </a:rPr>
              <a:t>L’assistance d’un supérieur ou d’un collègue est fortement conseillée.</a:t>
            </a:r>
          </a:p>
          <a:p>
            <a:pPr marL="342900" indent="-342900">
              <a:spcBef>
                <a:spcPts val="600"/>
              </a:spcBef>
              <a:spcAft>
                <a:spcPts val="600"/>
              </a:spcAft>
              <a:buFont typeface="Arial"/>
              <a:buChar char="•"/>
            </a:pPr>
            <a:r>
              <a:rPr lang="fr-CA" sz="2400" dirty="0" smtClean="0">
                <a:solidFill>
                  <a:srgbClr val="B9EEFF"/>
                </a:solidFill>
              </a:rPr>
              <a:t>Les méthodes de gestion devraient être élaborées avec le membre pour que ses intérêts soient pris en compte</a:t>
            </a:r>
            <a:r>
              <a:rPr lang="fr-CA" sz="2400" dirty="0" smtClean="0"/>
              <a:t>.</a:t>
            </a:r>
            <a:endParaRPr lang="fr-CA" sz="2400" dirty="0"/>
          </a:p>
        </p:txBody>
      </p:sp>
      <p:pic>
        <p:nvPicPr>
          <p:cNvPr id="6" name="Picture 5" descr="MP900442177.JPG"/>
          <p:cNvPicPr>
            <a:picLocks noChangeAspect="1"/>
          </p:cNvPicPr>
          <p:nvPr>
            <p:custDataLst>
              <p:tags r:id="rId3"/>
            </p:custDataLst>
          </p:nvPr>
        </p:nvPicPr>
        <p:blipFill rotWithShape="1">
          <a:blip r:embed="rId6">
            <a:extLst>
              <a:ext uri="{28A0092B-C50C-407E-A947-70E740481C1C}">
                <a14:useLocalDpi xmlns:a14="http://schemas.microsoft.com/office/drawing/2010/main" xmlns="" val="0"/>
              </a:ext>
            </a:extLst>
          </a:blip>
          <a:srcRect l="9378" t="12037" r="14118" b="12963"/>
          <a:stretch/>
        </p:blipFill>
        <p:spPr>
          <a:xfrm>
            <a:off x="457200" y="1950947"/>
            <a:ext cx="3518311" cy="306433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267547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3528" y="476672"/>
            <a:ext cx="8712968" cy="864096"/>
          </a:xfrm>
        </p:spPr>
        <p:txBody>
          <a:bodyPr>
            <a:normAutofit/>
          </a:bodyPr>
          <a:lstStyle/>
          <a:p>
            <a:r>
              <a:rPr lang="fr-CA" dirty="0" smtClean="0"/>
              <a:t>Changer de comportement</a:t>
            </a:r>
            <a:endParaRPr lang="fr-CA" dirty="0"/>
          </a:p>
        </p:txBody>
      </p:sp>
      <p:sp>
        <p:nvSpPr>
          <p:cNvPr id="3" name="Espace réservé du contenu 2"/>
          <p:cNvSpPr>
            <a:spLocks noGrp="1"/>
          </p:cNvSpPr>
          <p:nvPr>
            <p:ph idx="1"/>
            <p:custDataLst>
              <p:tags r:id="rId2"/>
            </p:custDataLst>
          </p:nvPr>
        </p:nvSpPr>
        <p:spPr>
          <a:xfrm>
            <a:off x="467544" y="1844824"/>
            <a:ext cx="8229600" cy="1656184"/>
          </a:xfrm>
        </p:spPr>
        <p:txBody>
          <a:bodyPr>
            <a:normAutofit/>
          </a:bodyPr>
          <a:lstStyle/>
          <a:p>
            <a:r>
              <a:rPr lang="fr-CA" sz="2600" dirty="0" smtClean="0"/>
              <a:t>Quels sont les défis?</a:t>
            </a:r>
          </a:p>
          <a:p>
            <a:r>
              <a:rPr lang="fr-CA" sz="2600" dirty="0" smtClean="0"/>
              <a:t>Quelles sont les possibilités de changement?</a:t>
            </a:r>
          </a:p>
          <a:p>
            <a:r>
              <a:rPr lang="fr-CA" sz="2600" dirty="0" smtClean="0"/>
              <a:t>Comment créer un mouvement collectif d’entraide?</a:t>
            </a:r>
          </a:p>
        </p:txBody>
      </p:sp>
      <p:pic>
        <p:nvPicPr>
          <p:cNvPr id="4" name="Image 3" descr="ls012786.png"/>
          <p:cNvPicPr>
            <a:picLocks noChangeAspect="1"/>
          </p:cNvPicPr>
          <p:nvPr>
            <p:custDataLst>
              <p:tags r:id="rId3"/>
            </p:custDataLst>
          </p:nvPr>
        </p:nvPicPr>
        <p:blipFill>
          <a:blip r:embed="rId5" cstate="print">
            <a:extLst>
              <a:ext uri="{28A0092B-C50C-407E-A947-70E740481C1C}">
                <a14:useLocalDpi xmlns:a14="http://schemas.microsoft.com/office/drawing/2010/main" xmlns="" val="0"/>
              </a:ext>
            </a:extLst>
          </a:blip>
          <a:stretch>
            <a:fillRect/>
          </a:stretch>
        </p:blipFill>
        <p:spPr>
          <a:xfrm>
            <a:off x="2987824" y="4005064"/>
            <a:ext cx="3121256" cy="2264740"/>
          </a:xfrm>
          <a:prstGeom prst="rect">
            <a:avLst/>
          </a:prstGeom>
        </p:spPr>
      </p:pic>
    </p:spTree>
    <p:extLst>
      <p:ext uri="{BB962C8B-B14F-4D97-AF65-F5344CB8AC3E}">
        <p14:creationId xmlns:p14="http://schemas.microsoft.com/office/powerpoint/2010/main" xmlns="" val="151326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custDataLst>
              <p:tags r:id="rId1"/>
            </p:custDataLst>
          </p:nvPr>
        </p:nvSpPr>
        <p:spPr>
          <a:xfrm>
            <a:off x="539552" y="5661248"/>
            <a:ext cx="8305800" cy="576064"/>
          </a:xfrm>
        </p:spPr>
        <p:txBody>
          <a:bodyPr>
            <a:noAutofit/>
          </a:bodyPr>
          <a:lstStyle/>
          <a:p>
            <a:r>
              <a:rPr lang="fr-CA" noProof="0" dirty="0"/>
              <a:t>Module </a:t>
            </a:r>
            <a:r>
              <a:rPr lang="fr-CA" noProof="0" dirty="0" smtClean="0"/>
              <a:t>3: Identification, évaluation et gestion</a:t>
            </a:r>
          </a:p>
        </p:txBody>
      </p:sp>
      <p:sp>
        <p:nvSpPr>
          <p:cNvPr id="2" name="Titre 1"/>
          <p:cNvSpPr>
            <a:spLocks noGrp="1"/>
          </p:cNvSpPr>
          <p:nvPr>
            <p:ph type="title"/>
            <p:custDataLst>
              <p:tags r:id="rId2"/>
            </p:custDataLst>
          </p:nvPr>
        </p:nvSpPr>
        <p:spPr>
          <a:xfrm>
            <a:off x="467544" y="4797152"/>
            <a:ext cx="8305800" cy="939304"/>
          </a:xfrm>
        </p:spPr>
        <p:txBody>
          <a:bodyPr/>
          <a:lstStyle/>
          <a:p>
            <a:r>
              <a:rPr lang="fr-CA" noProof="0" dirty="0" smtClean="0"/>
              <a:t>Les conflits d’intérêts</a:t>
            </a:r>
            <a:endParaRPr lang="fr-CA" noProof="0" dirty="0"/>
          </a:p>
        </p:txBody>
      </p:sp>
    </p:spTree>
    <p:extLst>
      <p:ext uri="{BB962C8B-B14F-4D97-AF65-F5344CB8AC3E}">
        <p14:creationId xmlns:p14="http://schemas.microsoft.com/office/powerpoint/2010/main" xmlns="" val="2988753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title"/>
            <p:custDataLst>
              <p:tags r:id="rId1"/>
            </p:custDataLst>
          </p:nvPr>
        </p:nvSpPr>
        <p:spPr>
          <a:xfrm>
            <a:off x="914400" y="554038"/>
            <a:ext cx="7313613" cy="868362"/>
          </a:xfrm>
        </p:spPr>
        <p:txBody>
          <a:bodyPr>
            <a:normAutofit/>
          </a:bodyPr>
          <a:lstStyle/>
          <a:p>
            <a:pPr eaLnBrk="1" hangingPunct="1"/>
            <a:r>
              <a:rPr lang="fr-CA" sz="3200" noProof="0" dirty="0" smtClean="0">
                <a:latin typeface="Arial" charset="0"/>
              </a:rPr>
              <a:t>Expérience de réflexivité</a:t>
            </a:r>
            <a:endParaRPr lang="fr-CA" sz="3200" noProof="0" dirty="0">
              <a:latin typeface="Arial" charset="0"/>
            </a:endParaRP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xmlns="" val="2470939281"/>
              </p:ext>
            </p:extLst>
          </p:nvPr>
        </p:nvGraphicFramePr>
        <p:xfrm>
          <a:off x="971600" y="1965226"/>
          <a:ext cx="7313613" cy="40560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èche vers la gauche 5"/>
          <p:cNvSpPr/>
          <p:nvPr>
            <p:custDataLst>
              <p:tags r:id="rId3"/>
            </p:custDataLst>
          </p:nvPr>
        </p:nvSpPr>
        <p:spPr>
          <a:xfrm>
            <a:off x="4199301" y="3951031"/>
            <a:ext cx="643632" cy="646369"/>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r-FR" sz="2000" dirty="0" smtClean="0">
                <a:solidFill>
                  <a:prstClr val="white"/>
                </a:solidFill>
                <a:latin typeface="Arial"/>
              </a:rPr>
              <a:t>2</a:t>
            </a:r>
            <a:endParaRPr lang="fr-FR" sz="2000" dirty="0">
              <a:solidFill>
                <a:prstClr val="white"/>
              </a:solidFill>
              <a:latin typeface="Arial"/>
            </a:endParaRPr>
          </a:p>
        </p:txBody>
      </p:sp>
      <p:sp>
        <p:nvSpPr>
          <p:cNvPr id="2" name="Pensées 1"/>
          <p:cNvSpPr/>
          <p:nvPr>
            <p:custDataLst>
              <p:tags r:id="rId4"/>
            </p:custDataLst>
          </p:nvPr>
        </p:nvSpPr>
        <p:spPr>
          <a:xfrm>
            <a:off x="1824628" y="1777008"/>
            <a:ext cx="3600812" cy="1008112"/>
          </a:xfrm>
          <a:prstGeom prst="cloudCallout">
            <a:avLst>
              <a:gd name="adj1" fmla="val -39922"/>
              <a:gd name="adj2" fmla="val 92735"/>
            </a:avLst>
          </a:prstGeom>
          <a:solidFill>
            <a:schemeClr val="tx1"/>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defTabSz="914400">
              <a:defRPr/>
            </a:pPr>
            <a:r>
              <a:rPr lang="fr-FR" b="1" dirty="0">
                <a:ln w="50800"/>
                <a:solidFill>
                  <a:prstClr val="black">
                    <a:shade val="50000"/>
                  </a:prstClr>
                </a:solidFill>
                <a:latin typeface="Arial"/>
                <a:cs typeface="Arial"/>
              </a:rPr>
              <a:t>Influence ou biais?</a:t>
            </a:r>
          </a:p>
        </p:txBody>
      </p:sp>
      <p:sp>
        <p:nvSpPr>
          <p:cNvPr id="9" name="Pensées 8"/>
          <p:cNvSpPr/>
          <p:nvPr>
            <p:custDataLst>
              <p:tags r:id="rId5"/>
            </p:custDataLst>
          </p:nvPr>
        </p:nvSpPr>
        <p:spPr>
          <a:xfrm>
            <a:off x="4044340" y="5349240"/>
            <a:ext cx="2684120" cy="1163156"/>
          </a:xfrm>
          <a:prstGeom prst="cloudCallout">
            <a:avLst>
              <a:gd name="adj1" fmla="val 54417"/>
              <a:gd name="adj2" fmla="val -107821"/>
            </a:avLst>
          </a:prstGeom>
          <a:solidFill>
            <a:srgbClr val="FFFFFF"/>
          </a:solidFill>
          <a:ln>
            <a:solidFill>
              <a:srgbClr val="ED1C24"/>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defTabSz="914400">
              <a:defRPr/>
            </a:pPr>
            <a:r>
              <a:rPr lang="fr-FR" b="1" dirty="0" smtClean="0">
                <a:ln w="50800"/>
                <a:solidFill>
                  <a:prstClr val="black">
                    <a:shade val="50000"/>
                  </a:prstClr>
                </a:solidFill>
                <a:latin typeface="Arial"/>
                <a:cs typeface="Arial"/>
              </a:rPr>
              <a:t>Questionner l’objectivité</a:t>
            </a:r>
            <a:endParaRPr lang="fr-FR" b="1" dirty="0">
              <a:ln w="50800"/>
              <a:solidFill>
                <a:prstClr val="black">
                  <a:shade val="50000"/>
                </a:prstClr>
              </a:solidFill>
              <a:latin typeface="Arial"/>
              <a:cs typeface="Arial"/>
            </a:endParaRPr>
          </a:p>
        </p:txBody>
      </p:sp>
    </p:spTree>
    <p:extLst>
      <p:ext uri="{BB962C8B-B14F-4D97-AF65-F5344CB8AC3E}">
        <p14:creationId xmlns:p14="http://schemas.microsoft.com/office/powerpoint/2010/main" xmlns="" val="1936654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noProof="0" dirty="0" smtClean="0"/>
              <a:t>Prise de conscience de la diversité</a:t>
            </a:r>
            <a:endParaRPr lang="fr-CA" noProof="0" dirty="0"/>
          </a:p>
        </p:txBody>
      </p:sp>
      <p:sp>
        <p:nvSpPr>
          <p:cNvPr id="3" name="Espace réservé du contenu 2"/>
          <p:cNvSpPr>
            <a:spLocks noGrp="1"/>
          </p:cNvSpPr>
          <p:nvPr>
            <p:ph sz="half" idx="1"/>
            <p:custDataLst>
              <p:tags r:id="rId2"/>
            </p:custDataLst>
          </p:nvPr>
        </p:nvSpPr>
        <p:spPr>
          <a:xfrm>
            <a:off x="457200" y="1484784"/>
            <a:ext cx="4038600" cy="4968552"/>
          </a:xfrm>
        </p:spPr>
        <p:txBody>
          <a:bodyPr>
            <a:noAutofit/>
          </a:bodyPr>
          <a:lstStyle/>
          <a:p>
            <a:pPr>
              <a:lnSpc>
                <a:spcPct val="90000"/>
              </a:lnSpc>
              <a:spcAft>
                <a:spcPts val="0"/>
              </a:spcAft>
            </a:pPr>
            <a:r>
              <a:rPr lang="fr-CA" sz="2400" noProof="0" dirty="0" smtClean="0"/>
              <a:t>Diversité des contextes universitaires</a:t>
            </a:r>
          </a:p>
          <a:p>
            <a:pPr lvl="1">
              <a:lnSpc>
                <a:spcPct val="90000"/>
              </a:lnSpc>
              <a:spcAft>
                <a:spcPts val="0"/>
              </a:spcAft>
            </a:pPr>
            <a:r>
              <a:rPr lang="fr-CA" sz="1800" noProof="0" dirty="0"/>
              <a:t>Recherche</a:t>
            </a:r>
          </a:p>
          <a:p>
            <a:pPr lvl="1">
              <a:lnSpc>
                <a:spcPct val="90000"/>
              </a:lnSpc>
              <a:spcAft>
                <a:spcPts val="0"/>
              </a:spcAft>
            </a:pPr>
            <a:r>
              <a:rPr lang="fr-CA" sz="1800" noProof="0" dirty="0"/>
              <a:t>Éducation</a:t>
            </a:r>
          </a:p>
          <a:p>
            <a:pPr lvl="1">
              <a:lnSpc>
                <a:spcPct val="90000"/>
              </a:lnSpc>
              <a:spcAft>
                <a:spcPts val="0"/>
              </a:spcAft>
            </a:pPr>
            <a:r>
              <a:rPr lang="fr-CA" sz="1800" noProof="0" dirty="0" smtClean="0"/>
              <a:t>Gestion</a:t>
            </a:r>
          </a:p>
          <a:p>
            <a:pPr lvl="1">
              <a:lnSpc>
                <a:spcPct val="90000"/>
              </a:lnSpc>
              <a:spcAft>
                <a:spcPts val="0"/>
              </a:spcAft>
            </a:pPr>
            <a:r>
              <a:rPr lang="fr-CA" sz="1800" noProof="0" dirty="0" smtClean="0"/>
              <a:t>Services</a:t>
            </a:r>
            <a:br>
              <a:rPr lang="fr-CA" sz="1800" noProof="0" dirty="0" smtClean="0"/>
            </a:br>
            <a:endParaRPr lang="fr-CA" sz="1800" noProof="0" dirty="0" smtClean="0"/>
          </a:p>
          <a:p>
            <a:pPr>
              <a:lnSpc>
                <a:spcPct val="90000"/>
              </a:lnSpc>
              <a:spcAft>
                <a:spcPts val="0"/>
              </a:spcAft>
            </a:pPr>
            <a:r>
              <a:rPr lang="fr-CA" sz="2400" noProof="0" dirty="0" smtClean="0"/>
              <a:t>Diversité des acteurs</a:t>
            </a:r>
          </a:p>
          <a:p>
            <a:pPr lvl="1">
              <a:lnSpc>
                <a:spcPct val="90000"/>
              </a:lnSpc>
              <a:spcAft>
                <a:spcPts val="0"/>
              </a:spcAft>
            </a:pPr>
            <a:r>
              <a:rPr lang="fr-CA" sz="1800" noProof="0" dirty="0" smtClean="0"/>
              <a:t>Étudiants</a:t>
            </a:r>
          </a:p>
          <a:p>
            <a:pPr lvl="1">
              <a:lnSpc>
                <a:spcPct val="90000"/>
              </a:lnSpc>
              <a:spcAft>
                <a:spcPts val="0"/>
              </a:spcAft>
            </a:pPr>
            <a:r>
              <a:rPr lang="fr-CA" sz="1800" noProof="0" dirty="0" smtClean="0"/>
              <a:t>Cadres</a:t>
            </a:r>
          </a:p>
          <a:p>
            <a:pPr lvl="1">
              <a:lnSpc>
                <a:spcPct val="90000"/>
              </a:lnSpc>
              <a:spcAft>
                <a:spcPts val="0"/>
              </a:spcAft>
            </a:pPr>
            <a:r>
              <a:rPr lang="fr-CA" sz="1800" noProof="0" dirty="0" smtClean="0"/>
              <a:t>Professeurs</a:t>
            </a:r>
          </a:p>
          <a:p>
            <a:pPr lvl="1">
              <a:lnSpc>
                <a:spcPct val="90000"/>
              </a:lnSpc>
              <a:spcAft>
                <a:spcPts val="0"/>
              </a:spcAft>
            </a:pPr>
            <a:r>
              <a:rPr lang="fr-CA" sz="1800" noProof="0" dirty="0" smtClean="0"/>
              <a:t>Chargés de cours</a:t>
            </a:r>
          </a:p>
          <a:p>
            <a:pPr lvl="1">
              <a:lnSpc>
                <a:spcPct val="90000"/>
              </a:lnSpc>
              <a:spcAft>
                <a:spcPts val="0"/>
              </a:spcAft>
            </a:pPr>
            <a:r>
              <a:rPr lang="fr-CA" sz="1800" noProof="0" dirty="0" smtClean="0"/>
              <a:t>Auxiliaires de recherche</a:t>
            </a:r>
          </a:p>
          <a:p>
            <a:pPr lvl="1">
              <a:lnSpc>
                <a:spcPct val="90000"/>
              </a:lnSpc>
              <a:spcAft>
                <a:spcPts val="0"/>
              </a:spcAft>
            </a:pPr>
            <a:r>
              <a:rPr lang="fr-CA" sz="1800" noProof="0" dirty="0" smtClean="0"/>
              <a:t>Agents de recherche</a:t>
            </a:r>
          </a:p>
          <a:p>
            <a:pPr lvl="1">
              <a:lnSpc>
                <a:spcPct val="90000"/>
              </a:lnSpc>
              <a:spcAft>
                <a:spcPts val="0"/>
              </a:spcAft>
            </a:pPr>
            <a:r>
              <a:rPr lang="fr-CA" sz="1800" noProof="0" dirty="0" smtClean="0"/>
              <a:t>Professionnels</a:t>
            </a:r>
            <a:endParaRPr lang="fr-CA" sz="1800" noProof="0" dirty="0"/>
          </a:p>
          <a:p>
            <a:pPr marL="349250" lvl="1" indent="0">
              <a:lnSpc>
                <a:spcPct val="90000"/>
              </a:lnSpc>
              <a:spcAft>
                <a:spcPts val="0"/>
              </a:spcAft>
              <a:buNone/>
            </a:pPr>
            <a:endParaRPr lang="fr-CA" sz="1600" noProof="0" dirty="0"/>
          </a:p>
        </p:txBody>
      </p:sp>
      <p:sp>
        <p:nvSpPr>
          <p:cNvPr id="6" name="Espace réservé du contenu 2"/>
          <p:cNvSpPr>
            <a:spLocks noGrp="1"/>
          </p:cNvSpPr>
          <p:nvPr>
            <p:ph sz="half" idx="2"/>
            <p:custDataLst>
              <p:tags r:id="rId3"/>
            </p:custDataLst>
          </p:nvPr>
        </p:nvSpPr>
        <p:spPr>
          <a:xfrm>
            <a:off x="4644008" y="1916832"/>
            <a:ext cx="4038600" cy="3672409"/>
          </a:xfrm>
        </p:spPr>
        <p:txBody>
          <a:bodyPr>
            <a:noAutofit/>
          </a:bodyPr>
          <a:lstStyle/>
          <a:p>
            <a:pPr>
              <a:lnSpc>
                <a:spcPct val="90000"/>
              </a:lnSpc>
              <a:spcAft>
                <a:spcPts val="0"/>
              </a:spcAft>
            </a:pPr>
            <a:r>
              <a:rPr lang="fr-CA" sz="2400" noProof="0" dirty="0" smtClean="0"/>
              <a:t>Diversité des contextes et des acteurs = diversité des outils</a:t>
            </a:r>
          </a:p>
          <a:p>
            <a:pPr lvl="1">
              <a:lnSpc>
                <a:spcPct val="90000"/>
              </a:lnSpc>
              <a:spcAft>
                <a:spcPts val="0"/>
              </a:spcAft>
            </a:pPr>
            <a:r>
              <a:rPr lang="fr-CA" sz="1800" noProof="0" dirty="0" smtClean="0"/>
              <a:t>Capsules vidéo</a:t>
            </a:r>
          </a:p>
          <a:p>
            <a:pPr lvl="1">
              <a:lnSpc>
                <a:spcPct val="90000"/>
              </a:lnSpc>
              <a:spcAft>
                <a:spcPts val="0"/>
              </a:spcAft>
            </a:pPr>
            <a:r>
              <a:rPr lang="fr-CA" sz="1800" noProof="0" dirty="0" smtClean="0"/>
              <a:t>Présentations</a:t>
            </a:r>
          </a:p>
          <a:p>
            <a:pPr lvl="1">
              <a:lnSpc>
                <a:spcPct val="90000"/>
              </a:lnSpc>
              <a:spcAft>
                <a:spcPts val="0"/>
              </a:spcAft>
            </a:pPr>
            <a:r>
              <a:rPr lang="fr-CA" sz="1800" noProof="0" dirty="0" smtClean="0"/>
              <a:t>Site web</a:t>
            </a:r>
          </a:p>
          <a:p>
            <a:pPr lvl="1">
              <a:lnSpc>
                <a:spcPct val="90000"/>
              </a:lnSpc>
              <a:spcAft>
                <a:spcPts val="0"/>
              </a:spcAft>
            </a:pPr>
            <a:r>
              <a:rPr lang="fr-CA" sz="1800" noProof="0" dirty="0" smtClean="0"/>
              <a:t>FAQ</a:t>
            </a:r>
          </a:p>
          <a:p>
            <a:pPr lvl="1">
              <a:lnSpc>
                <a:spcPct val="90000"/>
              </a:lnSpc>
              <a:spcAft>
                <a:spcPts val="0"/>
              </a:spcAft>
            </a:pPr>
            <a:r>
              <a:rPr lang="fr-CA" sz="1800" noProof="0" dirty="0" smtClean="0"/>
              <a:t>Formation en salle</a:t>
            </a:r>
          </a:p>
          <a:p>
            <a:pPr lvl="1">
              <a:lnSpc>
                <a:spcPct val="90000"/>
              </a:lnSpc>
              <a:spcAft>
                <a:spcPts val="0"/>
              </a:spcAft>
            </a:pPr>
            <a:r>
              <a:rPr lang="fr-CA" sz="1800" noProof="0" dirty="0" smtClean="0"/>
              <a:t>Diversité d’animateurs</a:t>
            </a:r>
          </a:p>
          <a:p>
            <a:pPr lvl="1">
              <a:lnSpc>
                <a:spcPct val="90000"/>
              </a:lnSpc>
              <a:spcAft>
                <a:spcPts val="0"/>
              </a:spcAft>
            </a:pPr>
            <a:r>
              <a:rPr lang="fr-CA" sz="1800" noProof="0" dirty="0" smtClean="0"/>
              <a:t>Etc…</a:t>
            </a:r>
          </a:p>
        </p:txBody>
      </p:sp>
      <p:grpSp>
        <p:nvGrpSpPr>
          <p:cNvPr id="10" name="Group 9"/>
          <p:cNvGrpSpPr/>
          <p:nvPr>
            <p:custDataLst>
              <p:tags r:id="rId4"/>
            </p:custDataLst>
          </p:nvPr>
        </p:nvGrpSpPr>
        <p:grpSpPr>
          <a:xfrm>
            <a:off x="3851920" y="3212976"/>
            <a:ext cx="807059" cy="1517532"/>
            <a:chOff x="4065833" y="5080850"/>
            <a:chExt cx="807059" cy="1517532"/>
          </a:xfrm>
        </p:grpSpPr>
        <p:sp>
          <p:nvSpPr>
            <p:cNvPr id="7" name="Up Arrow 6"/>
            <p:cNvSpPr/>
            <p:nvPr/>
          </p:nvSpPr>
          <p:spPr>
            <a:xfrm>
              <a:off x="4065833" y="5080850"/>
              <a:ext cx="620815" cy="728415"/>
            </a:xfrm>
            <a:prstGeom prst="upArrow">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Down Arrow 8"/>
            <p:cNvSpPr/>
            <p:nvPr/>
          </p:nvSpPr>
          <p:spPr>
            <a:xfrm>
              <a:off x="4252077" y="5869967"/>
              <a:ext cx="620815" cy="728415"/>
            </a:xfrm>
            <a:prstGeom prst="downArrow">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xmlns="" val="2998792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500"/>
                                        <p:tgtEl>
                                          <p:spTgt spid="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500"/>
                                        <p:tgtEl>
                                          <p:spTgt spid="6">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500"/>
                                        <p:tgtEl>
                                          <p:spTgt spid="6">
                                            <p:txEl>
                                              <p:pRg st="3" end="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500"/>
                                        <p:tgtEl>
                                          <p:spTgt spid="6">
                                            <p:txEl>
                                              <p:pRg st="5" end="5"/>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500"/>
                                        <p:tgtEl>
                                          <p:spTgt spid="6">
                                            <p:txEl>
                                              <p:pRg st="6" end="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500"/>
                                        <p:tgtEl>
                                          <p:spTgt spid="6">
                                            <p:txEl>
                                              <p:pRg st="7" end="7"/>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noProof="0" dirty="0" smtClean="0"/>
              <a:t>Un modèle, un tronc commun</a:t>
            </a:r>
            <a:endParaRPr lang="fr-CA" noProof="0" dirty="0"/>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xmlns="" val="3536712584"/>
              </p:ext>
            </p:extLst>
          </p:nvPr>
        </p:nvGraphicFramePr>
        <p:xfrm>
          <a:off x="390208" y="1986240"/>
          <a:ext cx="8042276"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38582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custDataLst>
              <p:tags r:id="rId1"/>
            </p:custDataLst>
          </p:nvPr>
        </p:nvSpPr>
        <p:spPr/>
        <p:txBody>
          <a:bodyPr>
            <a:normAutofit/>
          </a:bodyPr>
          <a:lstStyle/>
          <a:p>
            <a:r>
              <a:rPr lang="fr-CA" dirty="0"/>
              <a:t>Module </a:t>
            </a:r>
            <a:r>
              <a:rPr lang="fr-CA" dirty="0" smtClean="0"/>
              <a:t>1: Problématique </a:t>
            </a:r>
            <a:r>
              <a:rPr lang="fr-CA" dirty="0"/>
              <a:t>et </a:t>
            </a:r>
            <a:r>
              <a:rPr lang="fr-CA" dirty="0" smtClean="0"/>
              <a:t>définitions</a:t>
            </a:r>
            <a:endParaRPr lang="fr-CA" dirty="0"/>
          </a:p>
        </p:txBody>
      </p:sp>
      <p:sp>
        <p:nvSpPr>
          <p:cNvPr id="3" name="Titre 2"/>
          <p:cNvSpPr>
            <a:spLocks noGrp="1"/>
          </p:cNvSpPr>
          <p:nvPr>
            <p:ph type="title"/>
            <p:custDataLst>
              <p:tags r:id="rId2"/>
            </p:custDataLst>
          </p:nvPr>
        </p:nvSpPr>
        <p:spPr/>
        <p:txBody>
          <a:bodyPr/>
          <a:lstStyle/>
          <a:p>
            <a:r>
              <a:rPr lang="fr-CA" dirty="0" smtClean="0"/>
              <a:t>Les conflits d’intérêts</a:t>
            </a:r>
            <a:endParaRPr lang="fr-CA" dirty="0"/>
          </a:p>
        </p:txBody>
      </p:sp>
    </p:spTree>
    <p:extLst>
      <p:ext uri="{BB962C8B-B14F-4D97-AF65-F5344CB8AC3E}">
        <p14:creationId xmlns:p14="http://schemas.microsoft.com/office/powerpoint/2010/main" xmlns="" val="2860369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noProof="0" dirty="0" smtClean="0"/>
              <a:t>Identification</a:t>
            </a:r>
            <a:endParaRPr lang="fr-CA" noProof="0" dirty="0"/>
          </a:p>
        </p:txBody>
      </p:sp>
      <p:sp>
        <p:nvSpPr>
          <p:cNvPr id="3" name="Espace réservé du contenu 2"/>
          <p:cNvSpPr>
            <a:spLocks noGrp="1"/>
          </p:cNvSpPr>
          <p:nvPr>
            <p:ph idx="1"/>
            <p:custDataLst>
              <p:tags r:id="rId2"/>
            </p:custDataLst>
          </p:nvPr>
        </p:nvSpPr>
        <p:spPr>
          <a:xfrm>
            <a:off x="395536" y="1772816"/>
            <a:ext cx="4752528" cy="4752528"/>
          </a:xfrm>
        </p:spPr>
        <p:txBody>
          <a:bodyPr>
            <a:normAutofit lnSpcReduction="10000"/>
          </a:bodyPr>
          <a:lstStyle/>
          <a:p>
            <a:pPr marL="0" indent="0">
              <a:spcBef>
                <a:spcPts val="600"/>
              </a:spcBef>
              <a:spcAft>
                <a:spcPts val="600"/>
              </a:spcAft>
              <a:buNone/>
            </a:pPr>
            <a:r>
              <a:rPr lang="fr-CA" sz="2600" noProof="0" dirty="0" smtClean="0"/>
              <a:t>Problème :</a:t>
            </a:r>
          </a:p>
          <a:p>
            <a:pPr lvl="1"/>
            <a:r>
              <a:rPr lang="fr-CA" sz="2200" noProof="0" dirty="0" smtClean="0"/>
              <a:t>L’individu </a:t>
            </a:r>
            <a:r>
              <a:rPr lang="fr-CA" sz="2200" dirty="0" smtClean="0">
                <a:solidFill>
                  <a:srgbClr val="B80F15"/>
                </a:solidFill>
              </a:rPr>
              <a:t>croit</a:t>
            </a:r>
            <a:r>
              <a:rPr lang="fr-CA" sz="2200" noProof="0" dirty="0" smtClean="0">
                <a:solidFill>
                  <a:srgbClr val="B80F15"/>
                </a:solidFill>
              </a:rPr>
              <a:t> qu’il peut identifier et gérer </a:t>
            </a:r>
            <a:r>
              <a:rPr lang="fr-CA" sz="2200" noProof="0" dirty="0" smtClean="0"/>
              <a:t>ses CI </a:t>
            </a:r>
            <a:r>
              <a:rPr lang="fr-CA" sz="2200" noProof="0" dirty="0" smtClean="0">
                <a:solidFill>
                  <a:schemeClr val="accent1">
                    <a:lumMod val="75000"/>
                  </a:schemeClr>
                </a:solidFill>
              </a:rPr>
              <a:t>seul</a:t>
            </a:r>
            <a:r>
              <a:rPr lang="fr-CA" sz="2200" noProof="0" dirty="0" smtClean="0"/>
              <a:t>.</a:t>
            </a:r>
          </a:p>
          <a:p>
            <a:pPr marL="1158875" lvl="3" indent="0">
              <a:buNone/>
            </a:pPr>
            <a:r>
              <a:rPr lang="fr-CA" sz="1600" dirty="0" smtClean="0">
                <a:solidFill>
                  <a:srgbClr val="FF0000"/>
                </a:solidFill>
              </a:rPr>
              <a:t>	</a:t>
            </a:r>
            <a:r>
              <a:rPr lang="fr-CA" sz="2400" b="1" dirty="0" smtClean="0">
                <a:solidFill>
                  <a:srgbClr val="B80F15"/>
                </a:solidFill>
              </a:rPr>
              <a:t>MAIS</a:t>
            </a:r>
            <a:r>
              <a:rPr lang="fr-CA" sz="2400" dirty="0" smtClean="0">
                <a:solidFill>
                  <a:srgbClr val="B80F15"/>
                </a:solidFill>
              </a:rPr>
              <a:t>...</a:t>
            </a:r>
            <a:endParaRPr lang="fr-CA" sz="2400" noProof="0" dirty="0">
              <a:solidFill>
                <a:srgbClr val="B80F15"/>
              </a:solidFill>
            </a:endParaRPr>
          </a:p>
          <a:p>
            <a:pPr lvl="1"/>
            <a:r>
              <a:rPr lang="fr-CA" sz="2200" dirty="0" smtClean="0"/>
              <a:t>On</a:t>
            </a:r>
            <a:r>
              <a:rPr lang="fr-CA" sz="2200" noProof="0" dirty="0" smtClean="0"/>
              <a:t> </a:t>
            </a:r>
            <a:r>
              <a:rPr lang="fr-CA" sz="2200" noProof="0" dirty="0" smtClean="0">
                <a:solidFill>
                  <a:schemeClr val="accent1">
                    <a:lumMod val="75000"/>
                  </a:schemeClr>
                </a:solidFill>
              </a:rPr>
              <a:t>ne peut être neutre</a:t>
            </a:r>
            <a:r>
              <a:rPr lang="fr-CA" sz="2200" noProof="0" dirty="0" smtClean="0"/>
              <a:t> face à </a:t>
            </a:r>
            <a:r>
              <a:rPr lang="fr-CA" sz="2200" dirty="0" smtClean="0"/>
              <a:t>no</a:t>
            </a:r>
            <a:r>
              <a:rPr lang="fr-CA" sz="2200" noProof="0" dirty="0" smtClean="0"/>
              <a:t>s propres CI.</a:t>
            </a:r>
            <a:endParaRPr lang="fr-CA" sz="2200" noProof="0" dirty="0"/>
          </a:p>
          <a:p>
            <a:pPr marL="0" indent="0">
              <a:spcBef>
                <a:spcPts val="600"/>
              </a:spcBef>
              <a:spcAft>
                <a:spcPts val="600"/>
              </a:spcAft>
              <a:buNone/>
            </a:pPr>
            <a:r>
              <a:rPr lang="fr-CA" sz="2600" noProof="0" dirty="0" smtClean="0"/>
              <a:t>Solution :</a:t>
            </a:r>
          </a:p>
          <a:p>
            <a:pPr lvl="1"/>
            <a:r>
              <a:rPr lang="fr-CA" sz="2200" noProof="0" dirty="0"/>
              <a:t>L</a:t>
            </a:r>
            <a:r>
              <a:rPr lang="fr-CA" sz="2200" noProof="0" dirty="0" smtClean="0"/>
              <a:t>e </a:t>
            </a:r>
            <a:r>
              <a:rPr lang="fr-CA" sz="2200" noProof="0" dirty="0" smtClean="0">
                <a:solidFill>
                  <a:schemeClr val="accent1">
                    <a:lumMod val="75000"/>
                  </a:schemeClr>
                </a:solidFill>
              </a:rPr>
              <a:t>regard d’autrui</a:t>
            </a:r>
            <a:r>
              <a:rPr lang="fr-CA" sz="2200" dirty="0"/>
              <a:t> </a:t>
            </a:r>
            <a:r>
              <a:rPr lang="fr-CA" sz="2200" dirty="0" smtClean="0"/>
              <a:t>permet d’avoir</a:t>
            </a:r>
            <a:r>
              <a:rPr lang="fr-CA" sz="2200" noProof="0" dirty="0" smtClean="0"/>
              <a:t> une autre perspective.</a:t>
            </a:r>
          </a:p>
          <a:p>
            <a:pPr lvl="1"/>
            <a:r>
              <a:rPr lang="fr-CA" sz="2200" dirty="0"/>
              <a:t>F</a:t>
            </a:r>
            <a:r>
              <a:rPr lang="fr-CA" sz="2200" dirty="0" smtClean="0"/>
              <a:t>ormation et expérience (exemples, études de cas, etc.)</a:t>
            </a:r>
            <a:endParaRPr lang="fr-CA" sz="2200" noProof="0" dirty="0" smtClean="0"/>
          </a:p>
          <a:p>
            <a:pPr lvl="1"/>
            <a:endParaRPr lang="fr-CA" sz="2200" noProof="0" dirty="0"/>
          </a:p>
        </p:txBody>
      </p:sp>
      <p:pic>
        <p:nvPicPr>
          <p:cNvPr id="5" name="Picture 4"/>
          <p:cNvPicPr>
            <a:picLocks noChangeAspect="1"/>
          </p:cNvPicPr>
          <p:nvPr>
            <p:custDataLst>
              <p:tags r:id="rId3"/>
            </p:custDataLst>
          </p:nvPr>
        </p:nvPicPr>
        <p:blipFill>
          <a:blip r:embed="rId6"/>
          <a:stretch>
            <a:fillRect/>
          </a:stretch>
        </p:blipFill>
        <p:spPr>
          <a:xfrm>
            <a:off x="5292080" y="2348880"/>
            <a:ext cx="3501008" cy="3501008"/>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29602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67544" y="188640"/>
            <a:ext cx="8229600" cy="922114"/>
          </a:xfrm>
        </p:spPr>
        <p:txBody>
          <a:bodyPr>
            <a:normAutofit/>
          </a:bodyPr>
          <a:lstStyle/>
          <a:p>
            <a:r>
              <a:rPr lang="fr-CA" dirty="0" smtClean="0"/>
              <a:t>déclarations </a:t>
            </a:r>
            <a:r>
              <a:rPr lang="fr-CA" dirty="0"/>
              <a:t>d’intérêts</a:t>
            </a:r>
          </a:p>
        </p:txBody>
      </p:sp>
      <p:sp>
        <p:nvSpPr>
          <p:cNvPr id="2" name="Espace réservé du contenu 1"/>
          <p:cNvSpPr>
            <a:spLocks noGrp="1"/>
          </p:cNvSpPr>
          <p:nvPr>
            <p:ph idx="1"/>
            <p:custDataLst>
              <p:tags r:id="rId2"/>
            </p:custDataLst>
          </p:nvPr>
        </p:nvSpPr>
        <p:spPr>
          <a:xfrm>
            <a:off x="251520" y="1412776"/>
            <a:ext cx="4752528" cy="5112568"/>
          </a:xfrm>
        </p:spPr>
        <p:txBody>
          <a:bodyPr>
            <a:normAutofit fontScale="62500" lnSpcReduction="20000"/>
          </a:bodyPr>
          <a:lstStyle/>
          <a:p>
            <a:pPr marL="0" indent="0">
              <a:buNone/>
            </a:pPr>
            <a:r>
              <a:rPr lang="fr-CA" sz="3800" dirty="0" smtClean="0"/>
              <a:t>Le membre</a:t>
            </a:r>
          </a:p>
          <a:p>
            <a:pPr lvl="1"/>
            <a:r>
              <a:rPr lang="fr-CA" sz="3200" dirty="0" smtClean="0"/>
              <a:t>Remplit </a:t>
            </a:r>
            <a:r>
              <a:rPr lang="fr-CA" sz="3200" dirty="0"/>
              <a:t>le formulaire de </a:t>
            </a:r>
            <a:r>
              <a:rPr lang="fr-CA" sz="3200" dirty="0" smtClean="0">
                <a:solidFill>
                  <a:srgbClr val="B80F15"/>
                </a:solidFill>
              </a:rPr>
              <a:t>déclaration d’intérêts</a:t>
            </a:r>
            <a:r>
              <a:rPr lang="fr-CA" sz="3200" dirty="0" smtClean="0"/>
              <a:t> </a:t>
            </a:r>
            <a:r>
              <a:rPr lang="fr-CA" sz="3200" dirty="0"/>
              <a:t>annuelle </a:t>
            </a:r>
            <a:r>
              <a:rPr lang="fr-CA" sz="3200" dirty="0" smtClean="0"/>
              <a:t>  (</a:t>
            </a:r>
            <a:r>
              <a:rPr lang="fr-CA" sz="3200" dirty="0"/>
              <a:t>ou </a:t>
            </a:r>
            <a:r>
              <a:rPr lang="fr-CA" sz="3200" dirty="0" smtClean="0"/>
              <a:t>sa mise à jour).</a:t>
            </a:r>
          </a:p>
          <a:p>
            <a:pPr lvl="1"/>
            <a:r>
              <a:rPr lang="fr-CA" sz="3200" dirty="0" smtClean="0"/>
              <a:t>Indique les </a:t>
            </a:r>
            <a:r>
              <a:rPr lang="fr-CA" sz="3200" dirty="0" smtClean="0">
                <a:solidFill>
                  <a:srgbClr val="B80F15"/>
                </a:solidFill>
              </a:rPr>
              <a:t>mesures qui seront mise </a:t>
            </a:r>
            <a:r>
              <a:rPr lang="fr-CA" sz="3200" dirty="0">
                <a:solidFill>
                  <a:srgbClr val="B80F15"/>
                </a:solidFill>
              </a:rPr>
              <a:t>en œuvre</a:t>
            </a:r>
            <a:r>
              <a:rPr lang="fr-CA" sz="3200" dirty="0"/>
              <a:t> </a:t>
            </a:r>
            <a:r>
              <a:rPr lang="fr-CA" sz="3200" dirty="0" smtClean="0"/>
              <a:t>pour gérer les CI.</a:t>
            </a:r>
            <a:br>
              <a:rPr lang="fr-CA" sz="3200" dirty="0" smtClean="0"/>
            </a:br>
            <a:endParaRPr lang="fr-CA" sz="3400" b="1" dirty="0" smtClean="0">
              <a:solidFill>
                <a:schemeClr val="accent6"/>
              </a:solidFill>
            </a:endParaRPr>
          </a:p>
          <a:p>
            <a:pPr marL="0" indent="0">
              <a:buNone/>
            </a:pPr>
            <a:r>
              <a:rPr lang="fr-CA" sz="3800" dirty="0" smtClean="0"/>
              <a:t>Le </a:t>
            </a:r>
            <a:r>
              <a:rPr lang="fr-CA" sz="3800" dirty="0"/>
              <a:t>comité </a:t>
            </a:r>
            <a:r>
              <a:rPr lang="fr-CA" sz="3800" dirty="0" smtClean="0"/>
              <a:t>d’unité ou responsable</a:t>
            </a:r>
          </a:p>
          <a:p>
            <a:pPr lvl="1">
              <a:buClr>
                <a:schemeClr val="bg1"/>
              </a:buClr>
            </a:pPr>
            <a:r>
              <a:rPr lang="fr-CA" sz="3200" dirty="0" smtClean="0">
                <a:solidFill>
                  <a:srgbClr val="B80F15"/>
                </a:solidFill>
              </a:rPr>
              <a:t>Prend </a:t>
            </a:r>
            <a:r>
              <a:rPr lang="fr-CA" sz="3200" dirty="0">
                <a:solidFill>
                  <a:srgbClr val="B80F15"/>
                </a:solidFill>
              </a:rPr>
              <a:t>connaissance</a:t>
            </a:r>
            <a:r>
              <a:rPr lang="fr-CA" sz="3200" dirty="0"/>
              <a:t> de chaque déclaration </a:t>
            </a:r>
            <a:r>
              <a:rPr lang="fr-CA" sz="3200" dirty="0" smtClean="0"/>
              <a:t>et de </a:t>
            </a:r>
            <a:r>
              <a:rPr lang="fr-CA" sz="3200" dirty="0"/>
              <a:t>tout CI qui s’y trouve déclaré ainsi que </a:t>
            </a:r>
            <a:r>
              <a:rPr lang="fr-CA" sz="3200" dirty="0">
                <a:solidFill>
                  <a:srgbClr val="B80F15"/>
                </a:solidFill>
              </a:rPr>
              <a:t>des mesures prises ou </a:t>
            </a:r>
            <a:r>
              <a:rPr lang="fr-CA" sz="3200" dirty="0" smtClean="0">
                <a:solidFill>
                  <a:srgbClr val="B80F15"/>
                </a:solidFill>
              </a:rPr>
              <a:t>proposées</a:t>
            </a:r>
            <a:r>
              <a:rPr lang="fr-CA" sz="3200" dirty="0" smtClean="0"/>
              <a:t>.</a:t>
            </a:r>
            <a:endParaRPr lang="fr-CA" sz="3200" dirty="0"/>
          </a:p>
          <a:p>
            <a:pPr lvl="1"/>
            <a:r>
              <a:rPr lang="fr-CA" sz="3200" dirty="0" smtClean="0"/>
              <a:t>Lorsqu’un CI est déclaré, </a:t>
            </a:r>
            <a:r>
              <a:rPr lang="fr-CA" sz="3200" dirty="0" smtClean="0">
                <a:solidFill>
                  <a:srgbClr val="B80F15"/>
                </a:solidFill>
              </a:rPr>
              <a:t>il décide d’un </a:t>
            </a:r>
            <a:r>
              <a:rPr lang="fr-CA" sz="3200" dirty="0">
                <a:solidFill>
                  <a:srgbClr val="B80F15"/>
                </a:solidFill>
              </a:rPr>
              <a:t>plan de gestion</a:t>
            </a:r>
            <a:r>
              <a:rPr lang="fr-CA" sz="3200" dirty="0"/>
              <a:t> </a:t>
            </a:r>
            <a:r>
              <a:rPr lang="fr-CA" sz="3200" dirty="0" smtClean="0"/>
              <a:t>visant à empêcher </a:t>
            </a:r>
            <a:r>
              <a:rPr lang="fr-CA" sz="3200" dirty="0"/>
              <a:t>ou </a:t>
            </a:r>
            <a:r>
              <a:rPr lang="fr-CA" sz="3200" dirty="0" smtClean="0"/>
              <a:t>réduire les risques.</a:t>
            </a:r>
            <a:endParaRPr lang="fr-CA" sz="3200" dirty="0"/>
          </a:p>
        </p:txBody>
      </p:sp>
      <p:pic>
        <p:nvPicPr>
          <p:cNvPr id="7" name="Picture 6" descr="FORMULAIRE.jpg"/>
          <p:cNvPicPr>
            <a:picLocks noChangeAspect="1"/>
          </p:cNvPicPr>
          <p:nvPr>
            <p:custDataLst>
              <p:tags r:id="rId3"/>
            </p:custDataLst>
          </p:nvPr>
        </p:nvPicPr>
        <p:blipFill>
          <a:blip r:embed="rId6" cstate="print">
            <a:extLst>
              <a:ext uri="{28A0092B-C50C-407E-A947-70E740481C1C}">
                <a14:useLocalDpi xmlns:a14="http://schemas.microsoft.com/office/drawing/2010/main" xmlns="" val="0"/>
              </a:ext>
            </a:extLst>
          </a:blip>
          <a:stretch>
            <a:fillRect/>
          </a:stretch>
        </p:blipFill>
        <p:spPr>
          <a:xfrm>
            <a:off x="5148064" y="1340768"/>
            <a:ext cx="3775303" cy="499631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788648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Exemple d’identification </a:t>
            </a:r>
            <a:endParaRPr lang="fr-CA" dirty="0"/>
          </a:p>
        </p:txBody>
      </p:sp>
      <p:sp>
        <p:nvSpPr>
          <p:cNvPr id="3" name="Espace réservé du contenu 2"/>
          <p:cNvSpPr>
            <a:spLocks noGrp="1"/>
          </p:cNvSpPr>
          <p:nvPr>
            <p:ph idx="1"/>
            <p:custDataLst>
              <p:tags r:id="rId2"/>
            </p:custDataLst>
          </p:nvPr>
        </p:nvSpPr>
        <p:spPr>
          <a:xfrm>
            <a:off x="467544" y="1484784"/>
            <a:ext cx="8229600" cy="4997152"/>
          </a:xfrm>
        </p:spPr>
        <p:txBody>
          <a:bodyPr>
            <a:normAutofit/>
          </a:bodyPr>
          <a:lstStyle/>
          <a:p>
            <a:pPr marL="0" indent="0">
              <a:buNone/>
            </a:pPr>
            <a:r>
              <a:rPr lang="fr-CA" sz="2400" dirty="0" smtClean="0"/>
              <a:t>Exemple: Le cadre veux embaucher un membre de sa famille qu’il croit être le meilleur candidat pour le poste. </a:t>
            </a:r>
          </a:p>
          <a:p>
            <a:pPr lvl="1"/>
            <a:r>
              <a:rPr lang="fr-CA" sz="2200" b="1" dirty="0" smtClean="0"/>
              <a:t>Intérêt</a:t>
            </a:r>
            <a:r>
              <a:rPr lang="fr-CA" sz="2200" dirty="0" smtClean="0"/>
              <a:t> : famille </a:t>
            </a:r>
          </a:p>
          <a:p>
            <a:pPr lvl="1"/>
            <a:r>
              <a:rPr lang="fr-CA" sz="2200" b="1" dirty="0" smtClean="0"/>
              <a:t>Obligation</a:t>
            </a:r>
            <a:r>
              <a:rPr lang="fr-CA" sz="2200" dirty="0" smtClean="0"/>
              <a:t> du cadre : embaucher le meilleur candidat</a:t>
            </a:r>
          </a:p>
          <a:p>
            <a:pPr lvl="1"/>
            <a:r>
              <a:rPr lang="fr-CA" sz="2200" b="1" dirty="0" smtClean="0"/>
              <a:t>Conflit</a:t>
            </a:r>
            <a:r>
              <a:rPr lang="fr-CA" sz="2200" dirty="0" smtClean="0"/>
              <a:t> : Le cadre laisse-t-il son intérêt familial influencer son jugement?</a:t>
            </a:r>
          </a:p>
          <a:p>
            <a:pPr lvl="1"/>
            <a:r>
              <a:rPr lang="fr-CA" sz="2200" b="1" dirty="0" smtClean="0"/>
              <a:t>Problème</a:t>
            </a:r>
            <a:r>
              <a:rPr lang="fr-CA" sz="2200" dirty="0" smtClean="0"/>
              <a:t> de l’identification : </a:t>
            </a:r>
          </a:p>
          <a:p>
            <a:pPr lvl="2">
              <a:spcAft>
                <a:spcPts val="0"/>
              </a:spcAft>
              <a:buClrTx/>
            </a:pPr>
            <a:r>
              <a:rPr lang="fr-CA" dirty="0" smtClean="0">
                <a:solidFill>
                  <a:srgbClr val="B80F15"/>
                </a:solidFill>
              </a:rPr>
              <a:t>L’influence familiale peut être inconsciente.</a:t>
            </a:r>
          </a:p>
          <a:p>
            <a:pPr lvl="2">
              <a:buClrTx/>
            </a:pPr>
            <a:r>
              <a:rPr lang="fr-CA" dirty="0" smtClean="0">
                <a:solidFill>
                  <a:srgbClr val="B80F15"/>
                </a:solidFill>
              </a:rPr>
              <a:t>On ne peut juger notre famille de manière impartiale.</a:t>
            </a:r>
          </a:p>
          <a:p>
            <a:pPr lvl="1"/>
            <a:r>
              <a:rPr lang="fr-CA" sz="2200" b="1" dirty="0" smtClean="0"/>
              <a:t>Solution</a:t>
            </a:r>
            <a:r>
              <a:rPr lang="fr-CA" sz="2200" dirty="0" smtClean="0"/>
              <a:t> : Faire appel à un membre neutre pour évaluer la situation. Se retirer de tout pouvoir décisionnel.</a:t>
            </a:r>
            <a:endParaRPr lang="fr-CA" sz="2200" dirty="0"/>
          </a:p>
        </p:txBody>
      </p:sp>
    </p:spTree>
    <p:extLst>
      <p:ext uri="{BB962C8B-B14F-4D97-AF65-F5344CB8AC3E}">
        <p14:creationId xmlns:p14="http://schemas.microsoft.com/office/powerpoint/2010/main" xmlns="" val="586079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noProof="0" dirty="0" smtClean="0"/>
              <a:t>Évaluation</a:t>
            </a:r>
            <a:endParaRPr lang="fr-CA" noProof="0" dirty="0"/>
          </a:p>
        </p:txBody>
      </p:sp>
      <p:sp>
        <p:nvSpPr>
          <p:cNvPr id="3" name="Espace réservé du contenu 2"/>
          <p:cNvSpPr>
            <a:spLocks noGrp="1"/>
          </p:cNvSpPr>
          <p:nvPr>
            <p:ph idx="1"/>
            <p:custDataLst>
              <p:tags r:id="rId2"/>
            </p:custDataLst>
          </p:nvPr>
        </p:nvSpPr>
        <p:spPr>
          <a:xfrm>
            <a:off x="323528" y="1600200"/>
            <a:ext cx="8496944" cy="4781128"/>
          </a:xfrm>
        </p:spPr>
        <p:txBody>
          <a:bodyPr>
            <a:normAutofit fontScale="85000" lnSpcReduction="10000"/>
          </a:bodyPr>
          <a:lstStyle/>
          <a:p>
            <a:pPr marL="0" indent="0">
              <a:buNone/>
            </a:pPr>
            <a:r>
              <a:rPr lang="fr-CA" noProof="0" dirty="0" smtClean="0"/>
              <a:t>Questions aidant à considérer les risques soulevés :</a:t>
            </a:r>
          </a:p>
          <a:p>
            <a:pPr lvl="1">
              <a:lnSpc>
                <a:spcPct val="110000"/>
              </a:lnSpc>
              <a:spcBef>
                <a:spcPts val="1200"/>
              </a:spcBef>
            </a:pPr>
            <a:r>
              <a:rPr lang="fr-CA" noProof="0" dirty="0" smtClean="0">
                <a:solidFill>
                  <a:srgbClr val="000000"/>
                </a:solidFill>
              </a:rPr>
              <a:t>Quels </a:t>
            </a:r>
            <a:r>
              <a:rPr lang="fr-CA" noProof="0" dirty="0" smtClean="0">
                <a:solidFill>
                  <a:srgbClr val="B80F15"/>
                </a:solidFill>
              </a:rPr>
              <a:t>acteurs</a:t>
            </a:r>
            <a:r>
              <a:rPr lang="fr-CA" noProof="0" dirty="0" smtClean="0">
                <a:solidFill>
                  <a:srgbClr val="000000"/>
                </a:solidFill>
              </a:rPr>
              <a:t> sont impliqués dans le CI?</a:t>
            </a:r>
          </a:p>
          <a:p>
            <a:pPr lvl="1">
              <a:lnSpc>
                <a:spcPct val="110000"/>
              </a:lnSpc>
            </a:pPr>
            <a:r>
              <a:rPr lang="fr-CA" noProof="0" dirty="0" smtClean="0">
                <a:solidFill>
                  <a:srgbClr val="000000"/>
                </a:solidFill>
              </a:rPr>
              <a:t>Quelles</a:t>
            </a:r>
            <a:r>
              <a:rPr lang="fr-CA" noProof="0" dirty="0" smtClean="0">
                <a:solidFill>
                  <a:srgbClr val="FFFFFF"/>
                </a:solidFill>
              </a:rPr>
              <a:t> </a:t>
            </a:r>
            <a:r>
              <a:rPr lang="fr-CA" noProof="0" dirty="0" smtClean="0">
                <a:solidFill>
                  <a:srgbClr val="B80F15"/>
                </a:solidFill>
              </a:rPr>
              <a:t>responsabilités</a:t>
            </a:r>
            <a:r>
              <a:rPr lang="fr-CA" noProof="0" dirty="0" smtClean="0">
                <a:solidFill>
                  <a:srgbClr val="FFFFFF"/>
                </a:solidFill>
              </a:rPr>
              <a:t> </a:t>
            </a:r>
            <a:r>
              <a:rPr lang="fr-CA" noProof="0" dirty="0" smtClean="0">
                <a:solidFill>
                  <a:srgbClr val="000000"/>
                </a:solidFill>
              </a:rPr>
              <a:t>se trouvent en conflit?</a:t>
            </a:r>
          </a:p>
          <a:p>
            <a:pPr lvl="1">
              <a:lnSpc>
                <a:spcPct val="110000"/>
              </a:lnSpc>
            </a:pPr>
            <a:r>
              <a:rPr lang="fr-CA" noProof="0" dirty="0" smtClean="0">
                <a:solidFill>
                  <a:srgbClr val="000000"/>
                </a:solidFill>
              </a:rPr>
              <a:t>Quels </a:t>
            </a:r>
            <a:r>
              <a:rPr lang="fr-CA" noProof="0" dirty="0">
                <a:solidFill>
                  <a:srgbClr val="B80F15"/>
                </a:solidFill>
              </a:rPr>
              <a:t>intérêts</a:t>
            </a:r>
            <a:r>
              <a:rPr lang="fr-CA" noProof="0" dirty="0">
                <a:solidFill>
                  <a:srgbClr val="000000"/>
                </a:solidFill>
              </a:rPr>
              <a:t> se trouvent en conflit</a:t>
            </a:r>
            <a:r>
              <a:rPr lang="fr-CA" noProof="0" dirty="0" smtClean="0">
                <a:solidFill>
                  <a:srgbClr val="000000"/>
                </a:solidFill>
              </a:rPr>
              <a:t>?</a:t>
            </a:r>
          </a:p>
          <a:p>
            <a:pPr lvl="1">
              <a:lnSpc>
                <a:spcPct val="110000"/>
              </a:lnSpc>
            </a:pPr>
            <a:r>
              <a:rPr lang="fr-CA" noProof="0" dirty="0" smtClean="0">
                <a:solidFill>
                  <a:srgbClr val="000000"/>
                </a:solidFill>
              </a:rPr>
              <a:t>Les intérêts sont-ils </a:t>
            </a:r>
            <a:r>
              <a:rPr lang="fr-CA" noProof="0" dirty="0" smtClean="0">
                <a:solidFill>
                  <a:srgbClr val="B80F15"/>
                </a:solidFill>
              </a:rPr>
              <a:t>significatifs</a:t>
            </a:r>
            <a:r>
              <a:rPr lang="fr-CA" noProof="0" dirty="0" smtClean="0">
                <a:solidFill>
                  <a:srgbClr val="000000"/>
                </a:solidFill>
              </a:rPr>
              <a:t> pour les acteurs impliqués?</a:t>
            </a:r>
          </a:p>
          <a:p>
            <a:pPr lvl="1">
              <a:lnSpc>
                <a:spcPct val="110000"/>
              </a:lnSpc>
            </a:pPr>
            <a:r>
              <a:rPr lang="fr-CA" noProof="0" dirty="0">
                <a:solidFill>
                  <a:srgbClr val="000000"/>
                </a:solidFill>
              </a:rPr>
              <a:t>Des </a:t>
            </a:r>
            <a:r>
              <a:rPr lang="fr-CA" noProof="0" dirty="0">
                <a:solidFill>
                  <a:srgbClr val="B80F15"/>
                </a:solidFill>
              </a:rPr>
              <a:t>réputations</a:t>
            </a:r>
            <a:r>
              <a:rPr lang="fr-CA" noProof="0" dirty="0">
                <a:solidFill>
                  <a:srgbClr val="000000"/>
                </a:solidFill>
              </a:rPr>
              <a:t> (</a:t>
            </a:r>
            <a:r>
              <a:rPr lang="fr-CA" noProof="0" dirty="0" smtClean="0">
                <a:solidFill>
                  <a:srgbClr val="000000"/>
                </a:solidFill>
              </a:rPr>
              <a:t>individu, </a:t>
            </a:r>
            <a:r>
              <a:rPr lang="fr-CA" noProof="0" dirty="0">
                <a:solidFill>
                  <a:srgbClr val="000000"/>
                </a:solidFill>
              </a:rPr>
              <a:t>institution) sont-elles mises en péril?</a:t>
            </a:r>
          </a:p>
          <a:p>
            <a:pPr lvl="1">
              <a:lnSpc>
                <a:spcPct val="110000"/>
              </a:lnSpc>
            </a:pPr>
            <a:r>
              <a:rPr lang="fr-CA" noProof="0" dirty="0" smtClean="0">
                <a:solidFill>
                  <a:srgbClr val="000000"/>
                </a:solidFill>
              </a:rPr>
              <a:t>Comment </a:t>
            </a:r>
            <a:r>
              <a:rPr lang="fr-CA" noProof="0" dirty="0">
                <a:solidFill>
                  <a:srgbClr val="000000"/>
                </a:solidFill>
              </a:rPr>
              <a:t>le CI est-il </a:t>
            </a:r>
            <a:r>
              <a:rPr lang="fr-CA" dirty="0">
                <a:solidFill>
                  <a:srgbClr val="B80F15"/>
                </a:solidFill>
              </a:rPr>
              <a:t>perçu</a:t>
            </a:r>
            <a:r>
              <a:rPr lang="fr-CA" dirty="0"/>
              <a:t> par les gens externes</a:t>
            </a:r>
            <a:r>
              <a:rPr lang="fr-CA" noProof="0" dirty="0"/>
              <a:t> </a:t>
            </a:r>
            <a:r>
              <a:rPr lang="fr-CA" noProof="0" dirty="0">
                <a:solidFill>
                  <a:srgbClr val="000000"/>
                </a:solidFill>
              </a:rPr>
              <a:t>à l’établissement?</a:t>
            </a:r>
          </a:p>
          <a:p>
            <a:pPr lvl="1">
              <a:lnSpc>
                <a:spcPct val="110000"/>
              </a:lnSpc>
            </a:pPr>
            <a:r>
              <a:rPr lang="fr-CA" noProof="0" dirty="0" smtClean="0">
                <a:solidFill>
                  <a:srgbClr val="000000"/>
                </a:solidFill>
              </a:rPr>
              <a:t>Quels sont les </a:t>
            </a:r>
            <a:r>
              <a:rPr lang="fr-CA" noProof="0" dirty="0" smtClean="0">
                <a:solidFill>
                  <a:srgbClr val="B80F15"/>
                </a:solidFill>
              </a:rPr>
              <a:t>risques et dommages </a:t>
            </a:r>
            <a:r>
              <a:rPr lang="fr-CA" noProof="0" dirty="0" smtClean="0">
                <a:solidFill>
                  <a:srgbClr val="000000"/>
                </a:solidFill>
              </a:rPr>
              <a:t>engendrés par le CI?</a:t>
            </a:r>
            <a:r>
              <a:rPr lang="fr-CA" noProof="0" dirty="0">
                <a:solidFill>
                  <a:srgbClr val="000000"/>
                </a:solidFill>
              </a:rPr>
              <a:t> </a:t>
            </a:r>
            <a:endParaRPr lang="fr-CA" noProof="0" dirty="0" smtClean="0">
              <a:solidFill>
                <a:srgbClr val="000000"/>
              </a:solidFill>
            </a:endParaRPr>
          </a:p>
          <a:p>
            <a:pPr lvl="1">
              <a:lnSpc>
                <a:spcPct val="110000"/>
              </a:lnSpc>
            </a:pPr>
            <a:r>
              <a:rPr lang="fr-CA" noProof="0" dirty="0" smtClean="0">
                <a:solidFill>
                  <a:srgbClr val="000000"/>
                </a:solidFill>
              </a:rPr>
              <a:t>Quels </a:t>
            </a:r>
            <a:r>
              <a:rPr lang="fr-CA" noProof="0" dirty="0" smtClean="0">
                <a:solidFill>
                  <a:srgbClr val="B80F15"/>
                </a:solidFill>
              </a:rPr>
              <a:t>acteurs</a:t>
            </a:r>
            <a:r>
              <a:rPr lang="fr-CA" noProof="0" dirty="0" smtClean="0">
                <a:solidFill>
                  <a:srgbClr val="000000"/>
                </a:solidFill>
              </a:rPr>
              <a:t> peuvent être touchés par ces risques et dommages?</a:t>
            </a:r>
          </a:p>
        </p:txBody>
      </p:sp>
    </p:spTree>
    <p:extLst>
      <p:ext uri="{BB962C8B-B14F-4D97-AF65-F5344CB8AC3E}">
        <p14:creationId xmlns:p14="http://schemas.microsoft.com/office/powerpoint/2010/main" xmlns="" val="3946373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9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9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9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9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9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9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9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9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noProof="0" dirty="0" smtClean="0"/>
              <a:t>Gestion</a:t>
            </a:r>
            <a:endParaRPr lang="fr-CA" noProof="0" dirty="0"/>
          </a:p>
        </p:txBody>
      </p:sp>
      <p:sp>
        <p:nvSpPr>
          <p:cNvPr id="3" name="Espace réservé du contenu 2"/>
          <p:cNvSpPr>
            <a:spLocks noGrp="1"/>
          </p:cNvSpPr>
          <p:nvPr>
            <p:ph idx="1"/>
            <p:custDataLst>
              <p:tags r:id="rId2"/>
            </p:custDataLst>
          </p:nvPr>
        </p:nvSpPr>
        <p:spPr>
          <a:xfrm>
            <a:off x="3923928" y="1382015"/>
            <a:ext cx="4752528" cy="5328591"/>
          </a:xfrm>
        </p:spPr>
        <p:txBody>
          <a:bodyPr>
            <a:normAutofit fontScale="92500" lnSpcReduction="20000"/>
          </a:bodyPr>
          <a:lstStyle/>
          <a:p>
            <a:pPr marL="0" indent="0">
              <a:buNone/>
            </a:pPr>
            <a:r>
              <a:rPr lang="fr-CA" noProof="0" dirty="0" smtClean="0">
                <a:solidFill>
                  <a:srgbClr val="B80F15"/>
                </a:solidFill>
              </a:rPr>
              <a:t>Objectif: diminuer les risques</a:t>
            </a:r>
          </a:p>
          <a:p>
            <a:pPr marL="0" indent="0">
              <a:buNone/>
            </a:pPr>
            <a:r>
              <a:rPr lang="fr-CA" sz="2600" noProof="0" dirty="0" smtClean="0"/>
              <a:t>Déclaration / transparence   (divulguer où et à qui?)</a:t>
            </a:r>
          </a:p>
          <a:p>
            <a:pPr lvl="1"/>
            <a:r>
              <a:rPr lang="fr-CA" noProof="0" dirty="0"/>
              <a:t>Au public sur un site </a:t>
            </a:r>
            <a:r>
              <a:rPr lang="fr-CA" noProof="0" dirty="0" smtClean="0"/>
              <a:t>web?</a:t>
            </a:r>
            <a:endParaRPr lang="fr-CA" noProof="0" dirty="0"/>
          </a:p>
          <a:p>
            <a:pPr lvl="1"/>
            <a:r>
              <a:rPr lang="fr-CA" noProof="0" dirty="0" smtClean="0"/>
              <a:t>Dans </a:t>
            </a:r>
            <a:r>
              <a:rPr lang="fr-CA" noProof="0" dirty="0"/>
              <a:t>une </a:t>
            </a:r>
            <a:r>
              <a:rPr lang="fr-CA" noProof="0" dirty="0" smtClean="0"/>
              <a:t>publication?</a:t>
            </a:r>
            <a:endParaRPr lang="fr-CA" noProof="0" dirty="0"/>
          </a:p>
          <a:p>
            <a:pPr lvl="1"/>
            <a:r>
              <a:rPr lang="fr-CA" noProof="0" dirty="0" smtClean="0"/>
              <a:t>Aux </a:t>
            </a:r>
            <a:r>
              <a:rPr lang="fr-CA" noProof="0" dirty="0"/>
              <a:t>participants à la </a:t>
            </a:r>
            <a:r>
              <a:rPr lang="fr-CA" noProof="0" dirty="0" smtClean="0"/>
              <a:t>recherch</a:t>
            </a:r>
            <a:r>
              <a:rPr lang="fr-CA" sz="2200" noProof="0" dirty="0" smtClean="0"/>
              <a:t>e?</a:t>
            </a:r>
          </a:p>
          <a:p>
            <a:pPr marL="0" indent="0">
              <a:buNone/>
            </a:pPr>
            <a:r>
              <a:rPr lang="fr-CA" sz="2600" dirty="0"/>
              <a:t>Autres mécanismes</a:t>
            </a:r>
          </a:p>
          <a:p>
            <a:pPr lvl="1"/>
            <a:r>
              <a:rPr lang="fr-CA" noProof="0" dirty="0" smtClean="0"/>
              <a:t>Réflexivité </a:t>
            </a:r>
          </a:p>
          <a:p>
            <a:pPr lvl="1"/>
            <a:r>
              <a:rPr lang="fr-CA" noProof="0" dirty="0" smtClean="0"/>
              <a:t>Éviter les CI</a:t>
            </a:r>
          </a:p>
          <a:p>
            <a:pPr lvl="1"/>
            <a:r>
              <a:rPr lang="fr-CA" noProof="0" dirty="0" smtClean="0"/>
              <a:t>Ajouter une tierce partie</a:t>
            </a:r>
          </a:p>
          <a:p>
            <a:pPr lvl="1"/>
            <a:r>
              <a:rPr lang="fr-CA" noProof="0" dirty="0" smtClean="0"/>
              <a:t>Gestion des fonds par autrui</a:t>
            </a:r>
          </a:p>
          <a:p>
            <a:pPr lvl="1"/>
            <a:r>
              <a:rPr lang="fr-CA" noProof="0" dirty="0" smtClean="0"/>
              <a:t>Retrait du pouvoir décisionnel</a:t>
            </a:r>
          </a:p>
        </p:txBody>
      </p:sp>
      <p:sp>
        <p:nvSpPr>
          <p:cNvPr id="4" name="Espace réservé du contenu 3"/>
          <p:cNvSpPr txBox="1">
            <a:spLocks/>
          </p:cNvSpPr>
          <p:nvPr>
            <p:custDataLst>
              <p:tags r:id="rId3"/>
            </p:custDataLst>
          </p:nvPr>
        </p:nvSpPr>
        <p:spPr>
          <a:xfrm>
            <a:off x="677477" y="5571516"/>
            <a:ext cx="2766764" cy="101566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dk1"/>
                </a:solidFill>
                <a:latin typeface="+mn-lt"/>
                <a:ea typeface="+mn-ea"/>
                <a:cs typeface="+mn-cs"/>
              </a:defRPr>
            </a:lvl9pPr>
          </a:lstStyle>
          <a:p>
            <a:pPr marL="0" indent="0" algn="ctr">
              <a:buClr>
                <a:srgbClr val="ED1C24">
                  <a:lumMod val="60000"/>
                  <a:lumOff val="40000"/>
                </a:srgbClr>
              </a:buClr>
              <a:buFont typeface="Wingdings 2" pitchFamily="18" charset="2"/>
              <a:buNone/>
            </a:pPr>
            <a:r>
              <a:rPr lang="fr-FR" sz="2000" dirty="0" smtClean="0">
                <a:solidFill>
                  <a:prstClr val="black"/>
                </a:solidFill>
                <a:latin typeface="Arial"/>
                <a:cs typeface="Arial"/>
              </a:rPr>
              <a:t>La méthode de gestion est intimement liée à l’évaluation du CI </a:t>
            </a:r>
          </a:p>
        </p:txBody>
      </p:sp>
      <p:pic>
        <p:nvPicPr>
          <p:cNvPr id="5" name="Picture 4"/>
          <p:cNvPicPr>
            <a:picLocks noChangeAspect="1"/>
          </p:cNvPicPr>
          <p:nvPr>
            <p:custDataLst>
              <p:tags r:id="rId4"/>
            </p:custDataLst>
          </p:nvPr>
        </p:nvPicPr>
        <p:blipFill>
          <a:blip r:embed="rId7"/>
          <a:stretch>
            <a:fillRect/>
          </a:stretch>
        </p:blipFill>
        <p:spPr>
          <a:xfrm>
            <a:off x="683568" y="1484784"/>
            <a:ext cx="2753104" cy="385949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29808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Exemple d’analyse et de Gestion</a:t>
            </a:r>
            <a:endParaRPr lang="fr-CA" dirty="0"/>
          </a:p>
        </p:txBody>
      </p:sp>
      <p:sp>
        <p:nvSpPr>
          <p:cNvPr id="6" name="Triangle rectangle 5"/>
          <p:cNvSpPr/>
          <p:nvPr>
            <p:custDataLst>
              <p:tags r:id="rId2"/>
            </p:custDataLst>
          </p:nvPr>
        </p:nvSpPr>
        <p:spPr>
          <a:xfrm rot="10800000" flipV="1">
            <a:off x="1259632" y="4941168"/>
            <a:ext cx="6984776" cy="126861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defTabSz="914400"/>
            <a:r>
              <a:rPr lang="fr-CA" sz="2400" dirty="0" smtClean="0">
                <a:ln w="50800"/>
                <a:solidFill>
                  <a:prstClr val="white"/>
                </a:solidFill>
                <a:effectLst>
                  <a:outerShdw blurRad="50800" dist="38100" dir="2700000" algn="tl" rotWithShape="0">
                    <a:srgbClr val="000000">
                      <a:alpha val="43000"/>
                    </a:srgbClr>
                  </a:outerShdw>
                </a:effectLst>
                <a:latin typeface="Arial"/>
                <a:cs typeface="Arial"/>
              </a:rPr>
              <a:t>Risques</a:t>
            </a:r>
            <a:endParaRPr lang="fr-CA" sz="2400" dirty="0">
              <a:ln w="50800"/>
              <a:solidFill>
                <a:prstClr val="white"/>
              </a:solidFill>
              <a:effectLst>
                <a:outerShdw blurRad="50800" dist="38100" dir="2700000" algn="tl" rotWithShape="0">
                  <a:srgbClr val="000000">
                    <a:alpha val="43000"/>
                  </a:srgbClr>
                </a:outerShdw>
              </a:effectLst>
              <a:latin typeface="Arial"/>
              <a:cs typeface="Arial"/>
            </a:endParaRPr>
          </a:p>
        </p:txBody>
      </p:sp>
      <p:sp>
        <p:nvSpPr>
          <p:cNvPr id="8" name="Espace réservé du contenu 1"/>
          <p:cNvSpPr txBox="1">
            <a:spLocks/>
          </p:cNvSpPr>
          <p:nvPr>
            <p:custDataLst>
              <p:tags r:id="rId3"/>
            </p:custDataLst>
          </p:nvPr>
        </p:nvSpPr>
        <p:spPr>
          <a:xfrm>
            <a:off x="323528" y="2060848"/>
            <a:ext cx="2016224" cy="1728192"/>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268288" indent="-268288" algn="l" defTabSz="914400" rtl="0" eaLnBrk="1" latinLnBrk="0" hangingPunct="1">
              <a:lnSpc>
                <a:spcPct val="100000"/>
              </a:lnSpc>
              <a:spcBef>
                <a:spcPts val="600"/>
              </a:spcBef>
              <a:spcAft>
                <a:spcPts val="600"/>
              </a:spcAft>
              <a:buClrTx/>
              <a:buSzPct val="100000"/>
              <a:buFont typeface="Arial" pitchFamily="34" charset="0"/>
              <a:buChar char="•"/>
              <a:defRPr sz="2800" b="0" kern="1200">
                <a:solidFill>
                  <a:srgbClr val="008000"/>
                </a:solidFill>
                <a:effectLst/>
                <a:latin typeface="Arial"/>
                <a:ea typeface="+mn-ea"/>
                <a:cs typeface="Arial"/>
              </a:defRPr>
            </a:lvl1pPr>
            <a:lvl2pPr marL="627063" indent="-271463" algn="l" defTabSz="914400" rtl="0" eaLnBrk="1" latinLnBrk="0" hangingPunct="1">
              <a:lnSpc>
                <a:spcPct val="100000"/>
              </a:lnSpc>
              <a:spcBef>
                <a:spcPts val="600"/>
              </a:spcBef>
              <a:spcAft>
                <a:spcPts val="600"/>
              </a:spcAft>
              <a:buClrTx/>
              <a:buFont typeface="Arial" pitchFamily="34" charset="0"/>
              <a:buChar char="•"/>
              <a:defRPr sz="2400" kern="1200">
                <a:solidFill>
                  <a:schemeClr val="bg1"/>
                </a:solidFill>
                <a:effectLst/>
                <a:latin typeface="Arial"/>
                <a:ea typeface="+mn-ea"/>
                <a:cs typeface="Arial"/>
              </a:defRPr>
            </a:lvl2pPr>
            <a:lvl3pPr marL="982663" indent="-274638" algn="l" defTabSz="914400" rtl="0" eaLnBrk="1" latinLnBrk="0" hangingPunct="1">
              <a:lnSpc>
                <a:spcPct val="100000"/>
              </a:lnSpc>
              <a:spcBef>
                <a:spcPts val="600"/>
              </a:spcBef>
              <a:spcAft>
                <a:spcPts val="600"/>
              </a:spcAft>
              <a:buClrTx/>
              <a:buFont typeface="Arial" pitchFamily="34" charset="0"/>
              <a:buChar char="•"/>
              <a:defRPr sz="2000" kern="1200">
                <a:solidFill>
                  <a:schemeClr val="tx1"/>
                </a:solidFill>
                <a:effectLst/>
                <a:latin typeface="Arial"/>
                <a:ea typeface="+mn-ea"/>
                <a:cs typeface="Arial"/>
              </a:defRPr>
            </a:lvl3pPr>
            <a:lvl4pPr marL="1433513" indent="-274638" algn="l" defTabSz="914400" rtl="0" eaLnBrk="1" latinLnBrk="0" hangingPunct="1">
              <a:lnSpc>
                <a:spcPct val="100000"/>
              </a:lnSpc>
              <a:spcBef>
                <a:spcPts val="600"/>
              </a:spcBef>
              <a:spcAft>
                <a:spcPts val="600"/>
              </a:spcAft>
              <a:buClr>
                <a:schemeClr val="accent4"/>
              </a:buClr>
              <a:buFont typeface="Arial" pitchFamily="34" charset="0"/>
              <a:buChar char="•"/>
              <a:defRPr sz="1800" kern="1200">
                <a:solidFill>
                  <a:schemeClr val="tx1"/>
                </a:solidFill>
                <a:effectLst/>
                <a:latin typeface="Arial"/>
                <a:ea typeface="+mn-ea"/>
                <a:cs typeface="Arial"/>
              </a:defRPr>
            </a:lvl4pPr>
            <a:lvl5pPr marL="2073275" indent="-285750" algn="l" defTabSz="914400" rtl="0" eaLnBrk="1" latinLnBrk="0" hangingPunct="1">
              <a:lnSpc>
                <a:spcPct val="100000"/>
              </a:lnSpc>
              <a:spcBef>
                <a:spcPts val="600"/>
              </a:spcBef>
              <a:spcAft>
                <a:spcPts val="600"/>
              </a:spcAft>
              <a:buClr>
                <a:schemeClr val="accent5"/>
              </a:buClr>
              <a:buFont typeface="Arial" pitchFamily="34" charset="0"/>
              <a:buChar char="•"/>
              <a:defRPr sz="1600" kern="1200" baseline="0">
                <a:solidFill>
                  <a:schemeClr val="tx1"/>
                </a:solidFill>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lgn="ctr">
              <a:buSzPct val="100000"/>
              <a:buFont typeface="Arial" pitchFamily="34" charset="0"/>
              <a:buNone/>
            </a:pPr>
            <a:r>
              <a:rPr lang="fr-CA" sz="2000" dirty="0" smtClean="0">
                <a:solidFill>
                  <a:prstClr val="white"/>
                </a:solidFill>
              </a:rPr>
              <a:t>Un cadre veut embaucher un membre de sa famille </a:t>
            </a:r>
          </a:p>
        </p:txBody>
      </p:sp>
      <p:graphicFrame>
        <p:nvGraphicFramePr>
          <p:cNvPr id="12" name="Espace réservé du contenu 4"/>
          <p:cNvGraphicFramePr>
            <a:graphicFrameLocks noGrp="1"/>
          </p:cNvGraphicFramePr>
          <p:nvPr>
            <p:ph idx="1"/>
            <p:custDataLst>
              <p:tags r:id="rId4"/>
            </p:custDataLst>
            <p:extLst>
              <p:ext uri="{D42A27DB-BD31-4B8C-83A1-F6EECF244321}">
                <p14:modId xmlns:p14="http://schemas.microsoft.com/office/powerpoint/2010/main" xmlns="" val="988831160"/>
              </p:ext>
            </p:extLst>
          </p:nvPr>
        </p:nvGraphicFramePr>
        <p:xfrm>
          <a:off x="1331640" y="3118048"/>
          <a:ext cx="6912768" cy="34072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4" name="Connecteur droit avec flèche 13"/>
          <p:cNvCxnSpPr>
            <a:stCxn id="8" idx="3"/>
          </p:cNvCxnSpPr>
          <p:nvPr>
            <p:custDataLst>
              <p:tags r:id="rId5"/>
            </p:custDataLst>
          </p:nvPr>
        </p:nvCxnSpPr>
        <p:spPr>
          <a:xfrm>
            <a:off x="2339752" y="2924944"/>
            <a:ext cx="1645508" cy="165467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3"/>
          </p:cNvCxnSpPr>
          <p:nvPr>
            <p:custDataLst>
              <p:tags r:id="rId6"/>
            </p:custDataLst>
          </p:nvPr>
        </p:nvCxnSpPr>
        <p:spPr>
          <a:xfrm>
            <a:off x="2339752" y="2924944"/>
            <a:ext cx="3931508" cy="114147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9" name="Espace réservé du contenu 1"/>
          <p:cNvSpPr txBox="1">
            <a:spLocks/>
          </p:cNvSpPr>
          <p:nvPr>
            <p:custDataLst>
              <p:tags r:id="rId7"/>
            </p:custDataLst>
          </p:nvPr>
        </p:nvSpPr>
        <p:spPr>
          <a:xfrm>
            <a:off x="3417208" y="1389152"/>
            <a:ext cx="2736304" cy="144016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268288" indent="-268288" algn="l" defTabSz="914400" rtl="0" eaLnBrk="1" latinLnBrk="0" hangingPunct="1">
              <a:lnSpc>
                <a:spcPct val="100000"/>
              </a:lnSpc>
              <a:spcBef>
                <a:spcPts val="600"/>
              </a:spcBef>
              <a:spcAft>
                <a:spcPts val="600"/>
              </a:spcAft>
              <a:buClrTx/>
              <a:buSzPct val="100000"/>
              <a:buFont typeface="Arial" pitchFamily="34" charset="0"/>
              <a:buChar char="•"/>
              <a:defRPr sz="2800" b="0" kern="1200">
                <a:solidFill>
                  <a:srgbClr val="008000"/>
                </a:solidFill>
                <a:effectLst/>
                <a:latin typeface="Arial"/>
                <a:ea typeface="+mn-ea"/>
                <a:cs typeface="Arial"/>
              </a:defRPr>
            </a:lvl1pPr>
            <a:lvl2pPr marL="627063" indent="-271463" algn="l" defTabSz="914400" rtl="0" eaLnBrk="1" latinLnBrk="0" hangingPunct="1">
              <a:lnSpc>
                <a:spcPct val="100000"/>
              </a:lnSpc>
              <a:spcBef>
                <a:spcPts val="600"/>
              </a:spcBef>
              <a:spcAft>
                <a:spcPts val="600"/>
              </a:spcAft>
              <a:buClrTx/>
              <a:buFont typeface="Arial" pitchFamily="34" charset="0"/>
              <a:buChar char="•"/>
              <a:defRPr sz="2400" kern="1200">
                <a:solidFill>
                  <a:schemeClr val="bg1"/>
                </a:solidFill>
                <a:effectLst/>
                <a:latin typeface="Arial"/>
                <a:ea typeface="+mn-ea"/>
                <a:cs typeface="Arial"/>
              </a:defRPr>
            </a:lvl2pPr>
            <a:lvl3pPr marL="982663" indent="-274638" algn="l" defTabSz="914400" rtl="0" eaLnBrk="1" latinLnBrk="0" hangingPunct="1">
              <a:lnSpc>
                <a:spcPct val="100000"/>
              </a:lnSpc>
              <a:spcBef>
                <a:spcPts val="600"/>
              </a:spcBef>
              <a:spcAft>
                <a:spcPts val="600"/>
              </a:spcAft>
              <a:buClrTx/>
              <a:buFont typeface="Arial" pitchFamily="34" charset="0"/>
              <a:buChar char="•"/>
              <a:defRPr sz="2000" kern="1200">
                <a:solidFill>
                  <a:schemeClr val="tx1"/>
                </a:solidFill>
                <a:effectLst/>
                <a:latin typeface="Arial"/>
                <a:ea typeface="+mn-ea"/>
                <a:cs typeface="Arial"/>
              </a:defRPr>
            </a:lvl3pPr>
            <a:lvl4pPr marL="1433513" indent="-274638" algn="l" defTabSz="914400" rtl="0" eaLnBrk="1" latinLnBrk="0" hangingPunct="1">
              <a:lnSpc>
                <a:spcPct val="100000"/>
              </a:lnSpc>
              <a:spcBef>
                <a:spcPts val="600"/>
              </a:spcBef>
              <a:spcAft>
                <a:spcPts val="600"/>
              </a:spcAft>
              <a:buClr>
                <a:schemeClr val="accent4"/>
              </a:buClr>
              <a:buFont typeface="Arial" pitchFamily="34" charset="0"/>
              <a:buChar char="•"/>
              <a:defRPr sz="1800" kern="1200">
                <a:solidFill>
                  <a:schemeClr val="tx1"/>
                </a:solidFill>
                <a:effectLst/>
                <a:latin typeface="Arial"/>
                <a:ea typeface="+mn-ea"/>
                <a:cs typeface="Arial"/>
              </a:defRPr>
            </a:lvl4pPr>
            <a:lvl5pPr marL="2073275" indent="-285750" algn="l" defTabSz="914400" rtl="0" eaLnBrk="1" latinLnBrk="0" hangingPunct="1">
              <a:lnSpc>
                <a:spcPct val="100000"/>
              </a:lnSpc>
              <a:spcBef>
                <a:spcPts val="600"/>
              </a:spcBef>
              <a:spcAft>
                <a:spcPts val="600"/>
              </a:spcAft>
              <a:buClr>
                <a:schemeClr val="accent5"/>
              </a:buClr>
              <a:buFont typeface="Arial" pitchFamily="34" charset="0"/>
              <a:buChar char="•"/>
              <a:defRPr sz="1600" kern="1200" baseline="0">
                <a:solidFill>
                  <a:schemeClr val="tx1"/>
                </a:solidFill>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lgn="ctr">
              <a:buSzPct val="100000"/>
              <a:buFont typeface="Arial" pitchFamily="34" charset="0"/>
              <a:buNone/>
            </a:pPr>
            <a:r>
              <a:rPr lang="fr-CA" sz="2000" dirty="0" smtClean="0">
                <a:solidFill>
                  <a:srgbClr val="FFFFFF"/>
                </a:solidFill>
              </a:rPr>
              <a:t>Dans un comité, on est appelé à évaluer le dossier d’un ami</a:t>
            </a:r>
          </a:p>
        </p:txBody>
      </p:sp>
      <p:cxnSp>
        <p:nvCxnSpPr>
          <p:cNvPr id="20" name="Connecteur droit avec flèche 19"/>
          <p:cNvCxnSpPr/>
          <p:nvPr>
            <p:custDataLst>
              <p:tags r:id="rId8"/>
            </p:custDataLst>
          </p:nvPr>
        </p:nvCxnSpPr>
        <p:spPr>
          <a:xfrm>
            <a:off x="4907280" y="2829312"/>
            <a:ext cx="1402080" cy="117118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19" idx="2"/>
          </p:cNvCxnSpPr>
          <p:nvPr>
            <p:custDataLst>
              <p:tags r:id="rId9"/>
            </p:custDataLst>
          </p:nvPr>
        </p:nvCxnSpPr>
        <p:spPr>
          <a:xfrm flipH="1">
            <a:off x="4777358" y="2829312"/>
            <a:ext cx="8002" cy="166648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custDataLst>
              <p:tags r:id="rId10"/>
            </p:custDataLst>
          </p:nvPr>
        </p:nvCxnSpPr>
        <p:spPr>
          <a:xfrm flipH="1">
            <a:off x="3124200" y="2829312"/>
            <a:ext cx="1539240" cy="247420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6" name="Accolade fermante 25"/>
          <p:cNvSpPr/>
          <p:nvPr/>
        </p:nvSpPr>
        <p:spPr>
          <a:xfrm>
            <a:off x="2743199" y="5105400"/>
            <a:ext cx="287341" cy="3962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b="1" dirty="0"/>
          </a:p>
        </p:txBody>
      </p:sp>
    </p:spTree>
    <p:extLst>
      <p:ext uri="{BB962C8B-B14F-4D97-AF65-F5344CB8AC3E}">
        <p14:creationId xmlns:p14="http://schemas.microsoft.com/office/powerpoint/2010/main" xmlns="" val="3818214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74638"/>
            <a:ext cx="8229600" cy="850106"/>
          </a:xfrm>
        </p:spPr>
        <p:txBody>
          <a:bodyPr/>
          <a:lstStyle/>
          <a:p>
            <a:pPr marL="457200" indent="-457200"/>
            <a:r>
              <a:rPr lang="fr-CA" dirty="0" smtClean="0"/>
              <a:t>Révision, Conseils, suivi…</a:t>
            </a:r>
            <a:endParaRPr lang="fr-CA" dirty="0"/>
          </a:p>
        </p:txBody>
      </p:sp>
      <p:sp>
        <p:nvSpPr>
          <p:cNvPr id="2" name="Espace réservé du contenu 1"/>
          <p:cNvSpPr>
            <a:spLocks noGrp="1"/>
          </p:cNvSpPr>
          <p:nvPr>
            <p:ph idx="1"/>
            <p:custDataLst>
              <p:tags r:id="rId2"/>
            </p:custDataLst>
          </p:nvPr>
        </p:nvSpPr>
        <p:spPr>
          <a:xfrm>
            <a:off x="3275856" y="1700808"/>
            <a:ext cx="5688632" cy="4752528"/>
          </a:xfrm>
        </p:spPr>
        <p:txBody>
          <a:bodyPr>
            <a:noAutofit/>
          </a:bodyPr>
          <a:lstStyle/>
          <a:p>
            <a:pPr marL="0" indent="0">
              <a:buNone/>
            </a:pPr>
            <a:r>
              <a:rPr lang="fr-CA" sz="2400" dirty="0" smtClean="0"/>
              <a:t>Comité d’unité ou responsable</a:t>
            </a:r>
          </a:p>
          <a:p>
            <a:pPr marL="615950" lvl="1" indent="-257175">
              <a:spcAft>
                <a:spcPts val="0"/>
              </a:spcAft>
            </a:pPr>
            <a:r>
              <a:rPr lang="fr-CA" sz="2000" dirty="0" smtClean="0"/>
              <a:t>Évaluation des déclarations</a:t>
            </a:r>
          </a:p>
          <a:p>
            <a:pPr marL="615950" lvl="1" indent="-257175">
              <a:spcAft>
                <a:spcPts val="0"/>
              </a:spcAft>
            </a:pPr>
            <a:r>
              <a:rPr lang="fr-CA" sz="2000" dirty="0"/>
              <a:t>C</a:t>
            </a:r>
            <a:r>
              <a:rPr lang="fr-CA" sz="2000" dirty="0" smtClean="0"/>
              <a:t>onseils et gestion des CI</a:t>
            </a:r>
          </a:p>
          <a:p>
            <a:pPr marL="615950" lvl="1" indent="-257175">
              <a:spcAft>
                <a:spcPts val="0"/>
              </a:spcAft>
            </a:pPr>
            <a:r>
              <a:rPr lang="fr-CA" sz="2000" dirty="0" smtClean="0"/>
              <a:t>Rédaction d’un rapport annuel</a:t>
            </a:r>
          </a:p>
          <a:p>
            <a:pPr marL="0" indent="0">
              <a:buNone/>
            </a:pPr>
            <a:r>
              <a:rPr lang="fr-CA" sz="2400" dirty="0" smtClean="0"/>
              <a:t>Comité d’appel</a:t>
            </a:r>
          </a:p>
          <a:p>
            <a:pPr marL="614363" lvl="1" indent="-255588">
              <a:lnSpc>
                <a:spcPct val="90000"/>
              </a:lnSpc>
              <a:spcAft>
                <a:spcPts val="0"/>
              </a:spcAft>
            </a:pPr>
            <a:r>
              <a:rPr lang="fr-CA" sz="2000" dirty="0" smtClean="0"/>
              <a:t>Soutien aux comités d’unités et responsables.</a:t>
            </a:r>
          </a:p>
          <a:p>
            <a:pPr marL="614363" lvl="1" indent="-255588">
              <a:lnSpc>
                <a:spcPct val="90000"/>
              </a:lnSpc>
              <a:spcAft>
                <a:spcPts val="0"/>
              </a:spcAft>
            </a:pPr>
            <a:r>
              <a:rPr lang="fr-CA" sz="2000" dirty="0"/>
              <a:t>Si nécessaire, réviser et changer les décisions </a:t>
            </a:r>
            <a:r>
              <a:rPr lang="fr-CA" sz="2000" dirty="0" smtClean="0"/>
              <a:t>prises par les autres comités.</a:t>
            </a:r>
            <a:endParaRPr lang="fr-CA" sz="2000" dirty="0"/>
          </a:p>
          <a:p>
            <a:pPr marL="614363" lvl="1" indent="-255588">
              <a:lnSpc>
                <a:spcPct val="90000"/>
              </a:lnSpc>
              <a:spcAft>
                <a:spcPts val="0"/>
              </a:spcAft>
            </a:pPr>
            <a:r>
              <a:rPr lang="fr-CA" sz="2000" dirty="0" smtClean="0"/>
              <a:t>Peut recevoir </a:t>
            </a:r>
            <a:r>
              <a:rPr lang="fr-CA" sz="2000" dirty="0"/>
              <a:t>en première instance une déclaration de </a:t>
            </a:r>
            <a:r>
              <a:rPr lang="fr-CA" sz="2000" dirty="0" smtClean="0"/>
              <a:t>CI (même anonyme).</a:t>
            </a:r>
          </a:p>
          <a:p>
            <a:pPr marL="614363" lvl="1" indent="-255588">
              <a:spcAft>
                <a:spcPts val="0"/>
              </a:spcAft>
            </a:pPr>
            <a:r>
              <a:rPr lang="fr-CA" sz="2000" dirty="0" smtClean="0"/>
              <a:t>Produit un rapport annuel.</a:t>
            </a:r>
            <a:endParaRPr lang="fr-CA" sz="2000" dirty="0"/>
          </a:p>
        </p:txBody>
      </p:sp>
      <p:pic>
        <p:nvPicPr>
          <p:cNvPr id="4" name="Picture 3" descr="MP900321197.JPG"/>
          <p:cNvPicPr>
            <a:picLocks noChangeAspect="1"/>
          </p:cNvPicPr>
          <p:nvPr>
            <p:custDataLst>
              <p:tags r:id="rId3"/>
            </p:custDataLst>
          </p:nvPr>
        </p:nvPicPr>
        <p:blipFill>
          <a:blip r:embed="rId6">
            <a:extLst>
              <a:ext uri="{28A0092B-C50C-407E-A947-70E740481C1C}">
                <a14:useLocalDpi xmlns:a14="http://schemas.microsoft.com/office/drawing/2010/main" xmlns="" val="0"/>
              </a:ext>
            </a:extLst>
          </a:blip>
          <a:stretch>
            <a:fillRect/>
          </a:stretch>
        </p:blipFill>
        <p:spPr>
          <a:xfrm>
            <a:off x="323528" y="2132855"/>
            <a:ext cx="2825112" cy="3960437"/>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784304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1"/>
            </p:custDataLst>
          </p:nvPr>
        </p:nvSpPr>
        <p:spPr>
          <a:xfrm>
            <a:off x="2923574" y="2852936"/>
            <a:ext cx="3384456" cy="773344"/>
          </a:xfrm>
        </p:spPr>
        <p:txBody>
          <a:bodyPr>
            <a:normAutofit fontScale="90000"/>
          </a:bodyPr>
          <a:lstStyle/>
          <a:p>
            <a:pPr algn="ctr"/>
            <a:r>
              <a:rPr lang="fr-CA" dirty="0" smtClean="0"/>
              <a:t>Un processus de gestion</a:t>
            </a:r>
            <a:endParaRPr lang="en-US" dirty="0"/>
          </a:p>
        </p:txBody>
      </p:sp>
      <p:sp>
        <p:nvSpPr>
          <p:cNvPr id="14" name="Freeform 13"/>
          <p:cNvSpPr/>
          <p:nvPr/>
        </p:nvSpPr>
        <p:spPr>
          <a:xfrm>
            <a:off x="3851920" y="260648"/>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prstClr val="white"/>
                </a:solidFill>
                <a:effectLst>
                  <a:outerShdw blurRad="50800" dist="38100" dir="2700000" algn="tl" rotWithShape="0">
                    <a:srgbClr val="000000">
                      <a:alpha val="43000"/>
                    </a:srgbClr>
                  </a:outerShdw>
                </a:effectLst>
                <a:latin typeface="Arial"/>
                <a:cs typeface="Arial"/>
              </a:rPr>
              <a:t>Déclaration d’intérêts</a:t>
            </a:r>
            <a:endParaRPr lang="en-GB" sz="1600" dirty="0" smtClean="0">
              <a:solidFill>
                <a:prstClr val="white"/>
              </a:solidFill>
              <a:effectLst>
                <a:outerShdw blurRad="50800" dist="38100" dir="2700000" algn="tl" rotWithShape="0">
                  <a:srgbClr val="000000">
                    <a:alpha val="43000"/>
                  </a:srgbClr>
                </a:outerShdw>
              </a:effectLst>
              <a:latin typeface="Arial"/>
              <a:cs typeface="Arial"/>
            </a:endParaRPr>
          </a:p>
          <a:p>
            <a:pPr algn="ctr" defTabSz="400050">
              <a:lnSpc>
                <a:spcPct val="90000"/>
              </a:lnSpc>
              <a:spcBef>
                <a:spcPct val="0"/>
              </a:spcBef>
              <a:spcAft>
                <a:spcPct val="35000"/>
              </a:spcAft>
            </a:pPr>
            <a:r>
              <a:rPr lang="fr-CA" sz="1200" dirty="0" smtClean="0">
                <a:solidFill>
                  <a:prstClr val="white"/>
                </a:solidFill>
                <a:effectLst>
                  <a:outerShdw blurRad="50800" dist="38100" dir="2700000" algn="tl" rotWithShape="0">
                    <a:srgbClr val="000000">
                      <a:alpha val="43000"/>
                    </a:srgbClr>
                  </a:outerShdw>
                </a:effectLst>
                <a:latin typeface="Arial"/>
                <a:cs typeface="Arial"/>
              </a:rPr>
              <a:t>Annuelle et/ou</a:t>
            </a:r>
            <a:r>
              <a:rPr lang="en-GB" sz="1200" dirty="0">
                <a:solidFill>
                  <a:prstClr val="white"/>
                </a:solidFill>
                <a:effectLst>
                  <a:outerShdw blurRad="50800" dist="38100" dir="2700000" algn="tl" rotWithShape="0">
                    <a:srgbClr val="000000">
                      <a:alpha val="43000"/>
                    </a:srgbClr>
                  </a:outerShdw>
                </a:effectLst>
                <a:latin typeface="Arial"/>
                <a:cs typeface="Arial"/>
              </a:rPr>
              <a:t/>
            </a:r>
            <a:br>
              <a:rPr lang="en-GB" sz="1200" dirty="0">
                <a:solidFill>
                  <a:prstClr val="white"/>
                </a:solidFill>
                <a:effectLst>
                  <a:outerShdw blurRad="50800" dist="38100" dir="2700000" algn="tl" rotWithShape="0">
                    <a:srgbClr val="000000">
                      <a:alpha val="43000"/>
                    </a:srgbClr>
                  </a:outerShdw>
                </a:effectLst>
                <a:latin typeface="Arial"/>
                <a:cs typeface="Arial"/>
              </a:rPr>
            </a:br>
            <a:r>
              <a:rPr lang="fr-CA" sz="1200" dirty="0" smtClean="0">
                <a:solidFill>
                  <a:prstClr val="white"/>
                </a:solidFill>
                <a:effectLst>
                  <a:outerShdw blurRad="50800" dist="38100" dir="2700000" algn="tl" rotWithShape="0">
                    <a:srgbClr val="000000">
                      <a:alpha val="43000"/>
                    </a:srgbClr>
                  </a:outerShdw>
                </a:effectLst>
                <a:latin typeface="Arial"/>
                <a:cs typeface="Arial"/>
              </a:rPr>
              <a:t>mise à jour</a:t>
            </a:r>
            <a:endParaRPr lang="en-US" sz="1200" dirty="0">
              <a:solidFill>
                <a:prstClr val="white"/>
              </a:solidFill>
              <a:effectLst>
                <a:outerShdw blurRad="50800" dist="38100" dir="2700000" algn="tl" rotWithShape="0">
                  <a:srgbClr val="000000">
                    <a:alpha val="43000"/>
                  </a:srgbClr>
                </a:outerShdw>
              </a:effectLst>
              <a:latin typeface="Arial"/>
              <a:cs typeface="Arial"/>
            </a:endParaRPr>
          </a:p>
        </p:txBody>
      </p:sp>
      <p:sp>
        <p:nvSpPr>
          <p:cNvPr id="15" name="Freeform 14"/>
          <p:cNvSpPr/>
          <p:nvPr/>
        </p:nvSpPr>
        <p:spPr>
          <a:xfrm rot="1542857">
            <a:off x="5445666" y="1324460"/>
            <a:ext cx="361400" cy="458529"/>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400" h="458529">
                <a:moveTo>
                  <a:pt x="0" y="91706"/>
                </a:moveTo>
                <a:lnTo>
                  <a:pt x="180700" y="91706"/>
                </a:lnTo>
                <a:lnTo>
                  <a:pt x="180700" y="0"/>
                </a:lnTo>
                <a:lnTo>
                  <a:pt x="361400" y="229265"/>
                </a:lnTo>
                <a:lnTo>
                  <a:pt x="180700" y="458529"/>
                </a:lnTo>
                <a:lnTo>
                  <a:pt x="180700" y="366823"/>
                </a:lnTo>
                <a:lnTo>
                  <a:pt x="0" y="366823"/>
                </a:lnTo>
                <a:lnTo>
                  <a:pt x="0" y="9170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1" tIns="91706" rIns="108420" bIns="91705" numCol="1" spcCol="1270" anchor="ctr" anchorCtr="0">
            <a:noAutofit/>
          </a:bodyPr>
          <a:lstStyle/>
          <a:p>
            <a:pPr algn="ctr" defTabSz="844550">
              <a:lnSpc>
                <a:spcPct val="90000"/>
              </a:lnSpc>
              <a:spcBef>
                <a:spcPct val="0"/>
              </a:spcBef>
              <a:spcAft>
                <a:spcPct val="35000"/>
              </a:spcAft>
            </a:pPr>
            <a:endParaRPr lang="en-US" sz="1900">
              <a:solidFill>
                <a:prstClr val="white"/>
              </a:solidFill>
              <a:latin typeface="Tw Cen MT"/>
            </a:endParaRPr>
          </a:p>
        </p:txBody>
      </p:sp>
      <p:sp>
        <p:nvSpPr>
          <p:cNvPr id="16" name="Freeform 15"/>
          <p:cNvSpPr/>
          <p:nvPr/>
        </p:nvSpPr>
        <p:spPr>
          <a:xfrm>
            <a:off x="5796136" y="1124744"/>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prstClr val="white"/>
                </a:solidFill>
                <a:effectLst>
                  <a:outerShdw blurRad="50800" dist="38100" dir="2700000" algn="tl" rotWithShape="0">
                    <a:srgbClr val="000000">
                      <a:alpha val="43000"/>
                    </a:srgbClr>
                  </a:outerShdw>
                </a:effectLst>
                <a:latin typeface="Arial"/>
                <a:cs typeface="Arial"/>
              </a:rPr>
              <a:t>Traitement</a:t>
            </a:r>
            <a:endParaRPr lang="en-GB" sz="1200" dirty="0" smtClean="0">
              <a:solidFill>
                <a:prstClr val="white"/>
              </a:solidFill>
              <a:effectLst>
                <a:outerShdw blurRad="50800" dist="38100" dir="2700000" algn="tl" rotWithShape="0">
                  <a:srgbClr val="000000">
                    <a:alpha val="43000"/>
                  </a:srgbClr>
                </a:outerShdw>
              </a:effectLst>
              <a:latin typeface="Arial"/>
              <a:cs typeface="Arial"/>
            </a:endParaRPr>
          </a:p>
          <a:p>
            <a:pPr algn="ctr" defTabSz="400050">
              <a:lnSpc>
                <a:spcPct val="90000"/>
              </a:lnSpc>
              <a:spcBef>
                <a:spcPct val="0"/>
              </a:spcBef>
              <a:spcAft>
                <a:spcPct val="35000"/>
              </a:spcAft>
            </a:pPr>
            <a:r>
              <a:rPr lang="fr-CA" sz="1200" dirty="0" smtClean="0">
                <a:solidFill>
                  <a:prstClr val="white"/>
                </a:solidFill>
                <a:effectLst>
                  <a:outerShdw blurRad="50800" dist="38100" dir="2700000" algn="tl" rotWithShape="0">
                    <a:srgbClr val="000000">
                      <a:alpha val="43000"/>
                    </a:srgbClr>
                  </a:outerShdw>
                </a:effectLst>
                <a:latin typeface="Arial"/>
                <a:cs typeface="Arial"/>
              </a:rPr>
              <a:t>Existe-t-il un CI? Plan de gestion</a:t>
            </a:r>
            <a:endParaRPr lang="en-US" sz="1200" dirty="0">
              <a:solidFill>
                <a:prstClr val="white"/>
              </a:solidFill>
              <a:effectLst>
                <a:outerShdw blurRad="50800" dist="38100" dir="2700000" algn="tl" rotWithShape="0">
                  <a:srgbClr val="000000">
                    <a:alpha val="43000"/>
                  </a:srgbClr>
                </a:outerShdw>
              </a:effectLst>
              <a:latin typeface="Arial"/>
              <a:cs typeface="Arial"/>
            </a:endParaRPr>
          </a:p>
        </p:txBody>
      </p:sp>
      <p:sp>
        <p:nvSpPr>
          <p:cNvPr id="17" name="Freeform 16"/>
          <p:cNvSpPr/>
          <p:nvPr/>
        </p:nvSpPr>
        <p:spPr>
          <a:xfrm rot="4628571">
            <a:off x="6599242" y="2778849"/>
            <a:ext cx="361400" cy="458529"/>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400" h="458529">
                <a:moveTo>
                  <a:pt x="0" y="91706"/>
                </a:moveTo>
                <a:lnTo>
                  <a:pt x="180700" y="91706"/>
                </a:lnTo>
                <a:lnTo>
                  <a:pt x="180700" y="0"/>
                </a:lnTo>
                <a:lnTo>
                  <a:pt x="361400" y="229265"/>
                </a:lnTo>
                <a:lnTo>
                  <a:pt x="180700" y="458529"/>
                </a:lnTo>
                <a:lnTo>
                  <a:pt x="180700" y="366823"/>
                </a:lnTo>
                <a:lnTo>
                  <a:pt x="0" y="366823"/>
                </a:lnTo>
                <a:lnTo>
                  <a:pt x="0" y="9170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91705" rIns="108419" bIns="91706" numCol="1" spcCol="1270" anchor="ctr" anchorCtr="0">
            <a:noAutofit/>
          </a:bodyPr>
          <a:lstStyle/>
          <a:p>
            <a:pPr algn="ctr" defTabSz="844550">
              <a:lnSpc>
                <a:spcPct val="90000"/>
              </a:lnSpc>
              <a:spcBef>
                <a:spcPct val="0"/>
              </a:spcBef>
              <a:spcAft>
                <a:spcPct val="35000"/>
              </a:spcAft>
            </a:pPr>
            <a:endParaRPr lang="en-US" sz="1900">
              <a:solidFill>
                <a:prstClr val="white"/>
              </a:solidFill>
              <a:latin typeface="Tw Cen MT"/>
            </a:endParaRPr>
          </a:p>
        </p:txBody>
      </p:sp>
      <p:sp>
        <p:nvSpPr>
          <p:cNvPr id="18" name="Freeform 17"/>
          <p:cNvSpPr/>
          <p:nvPr/>
        </p:nvSpPr>
        <p:spPr>
          <a:xfrm>
            <a:off x="6372200" y="3212976"/>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prstClr val="white"/>
                </a:solidFill>
                <a:effectLst>
                  <a:outerShdw blurRad="50800" dist="38100" dir="2700000" algn="tl" rotWithShape="0">
                    <a:srgbClr val="000000">
                      <a:alpha val="43000"/>
                    </a:srgbClr>
                  </a:outerShdw>
                </a:effectLst>
                <a:latin typeface="Arial"/>
                <a:cs typeface="Arial"/>
              </a:rPr>
              <a:t>Décision</a:t>
            </a:r>
            <a:endParaRPr lang="en-GB" sz="1200" b="1" dirty="0" smtClean="0">
              <a:solidFill>
                <a:prstClr val="white"/>
              </a:solidFill>
              <a:effectLst>
                <a:outerShdw blurRad="50800" dist="38100" dir="2700000" algn="tl" rotWithShape="0">
                  <a:srgbClr val="000000">
                    <a:alpha val="43000"/>
                  </a:srgbClr>
                </a:outerShdw>
              </a:effectLst>
              <a:latin typeface="Arial"/>
              <a:cs typeface="Arial"/>
            </a:endParaRPr>
          </a:p>
          <a:p>
            <a:pPr algn="ctr" defTabSz="400050">
              <a:lnSpc>
                <a:spcPct val="90000"/>
              </a:lnSpc>
              <a:spcBef>
                <a:spcPct val="0"/>
              </a:spcBef>
              <a:spcAft>
                <a:spcPct val="35000"/>
              </a:spcAft>
            </a:pPr>
            <a:r>
              <a:rPr lang="fr-CA" sz="1200" dirty="0" smtClean="0">
                <a:solidFill>
                  <a:prstClr val="white"/>
                </a:solidFill>
                <a:effectLst>
                  <a:outerShdw blurRad="50800" dist="38100" dir="2700000" algn="tl" rotWithShape="0">
                    <a:srgbClr val="000000">
                      <a:alpha val="43000"/>
                    </a:srgbClr>
                  </a:outerShdw>
                </a:effectLst>
                <a:latin typeface="Arial"/>
                <a:cs typeface="Arial"/>
              </a:rPr>
              <a:t>Dans les meilleurs délais</a:t>
            </a:r>
            <a:endParaRPr lang="en-US" sz="1200" dirty="0">
              <a:solidFill>
                <a:prstClr val="white"/>
              </a:solidFill>
              <a:effectLst>
                <a:outerShdw blurRad="50800" dist="38100" dir="2700000" algn="tl" rotWithShape="0">
                  <a:srgbClr val="000000">
                    <a:alpha val="43000"/>
                  </a:srgbClr>
                </a:outerShdw>
              </a:effectLst>
              <a:latin typeface="Arial"/>
              <a:cs typeface="Arial"/>
            </a:endParaRPr>
          </a:p>
        </p:txBody>
      </p:sp>
      <p:sp>
        <p:nvSpPr>
          <p:cNvPr id="19" name="Freeform 18"/>
          <p:cNvSpPr/>
          <p:nvPr/>
        </p:nvSpPr>
        <p:spPr>
          <a:xfrm rot="18514286">
            <a:off x="6267387" y="4636085"/>
            <a:ext cx="361401" cy="458530"/>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400" h="458529">
                <a:moveTo>
                  <a:pt x="361400" y="366823"/>
                </a:moveTo>
                <a:lnTo>
                  <a:pt x="180700" y="366823"/>
                </a:lnTo>
                <a:lnTo>
                  <a:pt x="180700" y="458529"/>
                </a:lnTo>
                <a:lnTo>
                  <a:pt x="0" y="229264"/>
                </a:lnTo>
                <a:lnTo>
                  <a:pt x="180700" y="0"/>
                </a:lnTo>
                <a:lnTo>
                  <a:pt x="180700" y="91706"/>
                </a:lnTo>
                <a:lnTo>
                  <a:pt x="361400" y="91706"/>
                </a:lnTo>
                <a:lnTo>
                  <a:pt x="361400" y="366823"/>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08419" tIns="91706" rIns="1" bIns="91706" numCol="1" spcCol="1270" anchor="ctr" anchorCtr="0">
            <a:noAutofit/>
          </a:bodyPr>
          <a:lstStyle/>
          <a:p>
            <a:pPr algn="ctr" defTabSz="844550">
              <a:lnSpc>
                <a:spcPct val="90000"/>
              </a:lnSpc>
              <a:spcBef>
                <a:spcPct val="0"/>
              </a:spcBef>
              <a:spcAft>
                <a:spcPct val="35000"/>
              </a:spcAft>
            </a:pPr>
            <a:endParaRPr lang="en-US" sz="1900">
              <a:solidFill>
                <a:prstClr val="black"/>
              </a:solidFill>
              <a:latin typeface="Tw Cen MT"/>
            </a:endParaRPr>
          </a:p>
        </p:txBody>
      </p:sp>
      <p:sp>
        <p:nvSpPr>
          <p:cNvPr id="20" name="Freeform 19"/>
          <p:cNvSpPr/>
          <p:nvPr/>
        </p:nvSpPr>
        <p:spPr>
          <a:xfrm>
            <a:off x="4932040" y="4797152"/>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a:solidFill>
            <a:schemeClr val="tx2"/>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schemeClr val="bg1"/>
                </a:solidFill>
                <a:effectLst>
                  <a:outerShdw blurRad="50800" dist="38100" dir="2700000" algn="tl" rotWithShape="0">
                    <a:srgbClr val="000000">
                      <a:alpha val="43000"/>
                    </a:srgbClr>
                  </a:outerShdw>
                </a:effectLst>
                <a:latin typeface="Arial"/>
                <a:cs typeface="Arial"/>
              </a:rPr>
              <a:t>Révision</a:t>
            </a:r>
            <a:endParaRPr lang="en-GB" sz="1600" dirty="0" smtClean="0">
              <a:solidFill>
                <a:schemeClr val="bg1"/>
              </a:solidFill>
              <a:effectLst>
                <a:outerShdw blurRad="50800" dist="38100" dir="2700000" algn="tl" rotWithShape="0">
                  <a:srgbClr val="000000">
                    <a:alpha val="43000"/>
                  </a:srgbClr>
                </a:outerShdw>
              </a:effectLst>
              <a:latin typeface="Arial"/>
              <a:cs typeface="Arial"/>
            </a:endParaRPr>
          </a:p>
          <a:p>
            <a:pPr algn="ctr" defTabSz="400050">
              <a:lnSpc>
                <a:spcPct val="90000"/>
              </a:lnSpc>
              <a:spcBef>
                <a:spcPct val="0"/>
              </a:spcBef>
              <a:spcAft>
                <a:spcPct val="35000"/>
              </a:spcAft>
            </a:pPr>
            <a:r>
              <a:rPr lang="fr-CA" sz="1200" dirty="0" smtClean="0">
                <a:solidFill>
                  <a:schemeClr val="bg1"/>
                </a:solidFill>
                <a:effectLst>
                  <a:outerShdw blurRad="50800" dist="38100" dir="2700000" algn="tl" rotWithShape="0">
                    <a:srgbClr val="000000">
                      <a:alpha val="43000"/>
                    </a:srgbClr>
                  </a:outerShdw>
                </a:effectLst>
                <a:latin typeface="Arial"/>
                <a:cs typeface="Arial"/>
              </a:rPr>
              <a:t>Existe-t-il un CI? Plan de gestion</a:t>
            </a:r>
            <a:endParaRPr lang="en-US" sz="1200" dirty="0">
              <a:solidFill>
                <a:schemeClr val="bg1"/>
              </a:solidFill>
              <a:effectLst>
                <a:outerShdw blurRad="50800" dist="38100" dir="2700000" algn="tl" rotWithShape="0">
                  <a:srgbClr val="000000">
                    <a:alpha val="43000"/>
                  </a:srgbClr>
                </a:outerShdw>
              </a:effectLst>
              <a:latin typeface="Arial"/>
              <a:cs typeface="Arial"/>
            </a:endParaRPr>
          </a:p>
        </p:txBody>
      </p:sp>
      <p:sp>
        <p:nvSpPr>
          <p:cNvPr id="21" name="Freeform 20"/>
          <p:cNvSpPr/>
          <p:nvPr/>
        </p:nvSpPr>
        <p:spPr>
          <a:xfrm>
            <a:off x="4427984" y="5445224"/>
            <a:ext cx="361401" cy="458530"/>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400" h="458529">
                <a:moveTo>
                  <a:pt x="361400" y="366823"/>
                </a:moveTo>
                <a:lnTo>
                  <a:pt x="180700" y="366823"/>
                </a:lnTo>
                <a:lnTo>
                  <a:pt x="180700" y="458529"/>
                </a:lnTo>
                <a:lnTo>
                  <a:pt x="0" y="229264"/>
                </a:lnTo>
                <a:lnTo>
                  <a:pt x="180700" y="0"/>
                </a:lnTo>
                <a:lnTo>
                  <a:pt x="180700" y="91706"/>
                </a:lnTo>
                <a:lnTo>
                  <a:pt x="361400" y="91706"/>
                </a:lnTo>
                <a:lnTo>
                  <a:pt x="361400" y="366823"/>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08420" tIns="91707" rIns="1" bIns="91706" numCol="1" spcCol="1270" anchor="ctr" anchorCtr="0">
            <a:noAutofit/>
            <a:scene3d>
              <a:camera prst="orthographicFront"/>
              <a:lightRig rig="soft" dir="t">
                <a:rot lat="0" lon="0" rev="10800000"/>
              </a:lightRig>
            </a:scene3d>
            <a:sp3d>
              <a:bevelT w="27940" h="12700"/>
              <a:contourClr>
                <a:srgbClr val="DDDDDD"/>
              </a:contourClr>
            </a:sp3d>
          </a:bodyPr>
          <a:lstStyle/>
          <a:p>
            <a:pPr algn="ctr" defTabSz="844550">
              <a:lnSpc>
                <a:spcPct val="90000"/>
              </a:lnSpc>
              <a:spcBef>
                <a:spcPct val="0"/>
              </a:spcBef>
              <a:spcAft>
                <a:spcPct val="35000"/>
              </a:spcAft>
            </a:pPr>
            <a:endParaRPr lang="en-US" sz="1900" b="1" spc="150">
              <a:ln w="11430"/>
              <a:solidFill>
                <a:srgbClr val="F8F8F8"/>
              </a:solidFill>
              <a:effectLst>
                <a:outerShdw blurRad="25400" algn="tl" rotWithShape="0">
                  <a:srgbClr val="000000">
                    <a:alpha val="43000"/>
                  </a:srgbClr>
                </a:outerShdw>
              </a:effectLst>
              <a:latin typeface="Tw Cen MT"/>
            </a:endParaRPr>
          </a:p>
        </p:txBody>
      </p:sp>
      <p:sp>
        <p:nvSpPr>
          <p:cNvPr id="22" name="Freeform 21"/>
          <p:cNvSpPr/>
          <p:nvPr/>
        </p:nvSpPr>
        <p:spPr>
          <a:xfrm>
            <a:off x="2699792" y="4797152"/>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a:solidFill>
            <a:schemeClr val="tx2"/>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schemeClr val="bg1"/>
                </a:solidFill>
                <a:effectLst>
                  <a:outerShdw blurRad="50800" dist="38100" dir="2700000" algn="tl" rotWithShape="0">
                    <a:srgbClr val="000000">
                      <a:alpha val="43000"/>
                    </a:srgbClr>
                  </a:outerShdw>
                </a:effectLst>
                <a:latin typeface="Arial"/>
                <a:cs typeface="Arial"/>
              </a:rPr>
              <a:t>Décision</a:t>
            </a:r>
            <a:endParaRPr lang="en-GB" sz="1200" b="1" dirty="0">
              <a:solidFill>
                <a:schemeClr val="bg1"/>
              </a:solidFill>
              <a:effectLst>
                <a:outerShdw blurRad="50800" dist="38100" dir="2700000" algn="tl" rotWithShape="0">
                  <a:srgbClr val="000000">
                    <a:alpha val="43000"/>
                  </a:srgbClr>
                </a:outerShdw>
              </a:effectLst>
              <a:latin typeface="Arial"/>
              <a:cs typeface="Arial"/>
            </a:endParaRPr>
          </a:p>
          <a:p>
            <a:pPr algn="ctr" defTabSz="400050">
              <a:lnSpc>
                <a:spcPct val="90000"/>
              </a:lnSpc>
              <a:spcBef>
                <a:spcPct val="0"/>
              </a:spcBef>
              <a:spcAft>
                <a:spcPct val="35000"/>
              </a:spcAft>
            </a:pPr>
            <a:r>
              <a:rPr lang="fr-CA" sz="1200" dirty="0" smtClean="0">
                <a:solidFill>
                  <a:schemeClr val="bg1"/>
                </a:solidFill>
                <a:effectLst>
                  <a:outerShdw blurRad="50800" dist="38100" dir="2700000" algn="tl" rotWithShape="0">
                    <a:srgbClr val="000000">
                      <a:alpha val="43000"/>
                    </a:srgbClr>
                  </a:outerShdw>
                </a:effectLst>
                <a:latin typeface="Arial"/>
                <a:cs typeface="Arial"/>
              </a:rPr>
              <a:t>20 </a:t>
            </a:r>
            <a:r>
              <a:rPr lang="fr-CA" sz="1200" dirty="0">
                <a:solidFill>
                  <a:schemeClr val="bg1"/>
                </a:solidFill>
                <a:effectLst>
                  <a:outerShdw blurRad="50800" dist="38100" dir="2700000" algn="tl" rotWithShape="0">
                    <a:srgbClr val="000000">
                      <a:alpha val="43000"/>
                    </a:srgbClr>
                  </a:outerShdw>
                </a:effectLst>
                <a:latin typeface="Arial"/>
                <a:cs typeface="Arial"/>
              </a:rPr>
              <a:t>-</a:t>
            </a:r>
            <a:r>
              <a:rPr lang="fr-CA" sz="1200" dirty="0" smtClean="0">
                <a:solidFill>
                  <a:schemeClr val="bg1"/>
                </a:solidFill>
                <a:effectLst>
                  <a:outerShdw blurRad="50800" dist="38100" dir="2700000" algn="tl" rotWithShape="0">
                    <a:srgbClr val="000000">
                      <a:alpha val="43000"/>
                    </a:srgbClr>
                  </a:outerShdw>
                </a:effectLst>
                <a:latin typeface="Arial"/>
                <a:cs typeface="Arial"/>
              </a:rPr>
              <a:t> 30 jours  après la décision du Comité ou responsable</a:t>
            </a:r>
            <a:endParaRPr lang="en-US" sz="1200" dirty="0">
              <a:solidFill>
                <a:schemeClr val="bg1"/>
              </a:solidFill>
              <a:effectLst>
                <a:outerShdw blurRad="50800" dist="38100" dir="2700000" algn="tl" rotWithShape="0">
                  <a:srgbClr val="000000">
                    <a:alpha val="43000"/>
                  </a:srgbClr>
                </a:outerShdw>
              </a:effectLst>
              <a:latin typeface="Arial"/>
              <a:cs typeface="Arial"/>
            </a:endParaRPr>
          </a:p>
        </p:txBody>
      </p:sp>
      <p:sp>
        <p:nvSpPr>
          <p:cNvPr id="23" name="Freeform 22"/>
          <p:cNvSpPr/>
          <p:nvPr/>
        </p:nvSpPr>
        <p:spPr>
          <a:xfrm rot="3085714">
            <a:off x="2450962" y="4636086"/>
            <a:ext cx="361401" cy="458529"/>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400" h="458529">
                <a:moveTo>
                  <a:pt x="361400" y="366823"/>
                </a:moveTo>
                <a:lnTo>
                  <a:pt x="180700" y="366823"/>
                </a:lnTo>
                <a:lnTo>
                  <a:pt x="180700" y="458529"/>
                </a:lnTo>
                <a:lnTo>
                  <a:pt x="0" y="229264"/>
                </a:lnTo>
                <a:lnTo>
                  <a:pt x="180700" y="0"/>
                </a:lnTo>
                <a:lnTo>
                  <a:pt x="180700" y="91706"/>
                </a:lnTo>
                <a:lnTo>
                  <a:pt x="361400" y="91706"/>
                </a:lnTo>
                <a:lnTo>
                  <a:pt x="361400" y="366823"/>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08420" tIns="91706" rIns="0" bIns="91705" numCol="1" spcCol="1270" anchor="ctr" anchorCtr="0">
            <a:noAutofit/>
          </a:bodyPr>
          <a:lstStyle/>
          <a:p>
            <a:pPr algn="ctr" defTabSz="844550">
              <a:lnSpc>
                <a:spcPct val="90000"/>
              </a:lnSpc>
              <a:spcBef>
                <a:spcPct val="0"/>
              </a:spcBef>
              <a:spcAft>
                <a:spcPct val="35000"/>
              </a:spcAft>
            </a:pPr>
            <a:endParaRPr lang="en-US" sz="1900">
              <a:solidFill>
                <a:prstClr val="black"/>
              </a:solidFill>
              <a:latin typeface="Tw Cen MT"/>
            </a:endParaRPr>
          </a:p>
        </p:txBody>
      </p:sp>
      <p:sp>
        <p:nvSpPr>
          <p:cNvPr id="24" name="Freeform 23"/>
          <p:cNvSpPr/>
          <p:nvPr/>
        </p:nvSpPr>
        <p:spPr>
          <a:xfrm>
            <a:off x="1115616" y="3212976"/>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prstClr val="white"/>
                </a:solidFill>
                <a:effectLst>
                  <a:outerShdw blurRad="50800" dist="38100" dir="2700000" algn="tl" rotWithShape="0">
                    <a:srgbClr val="000000">
                      <a:alpha val="43000"/>
                    </a:srgbClr>
                  </a:outerShdw>
                </a:effectLst>
                <a:latin typeface="Arial"/>
                <a:cs typeface="Arial"/>
              </a:rPr>
              <a:t>Suivi</a:t>
            </a:r>
            <a:r>
              <a:rPr lang="fr-CA" sz="1200" b="1" dirty="0" smtClean="0">
                <a:solidFill>
                  <a:prstClr val="white"/>
                </a:solidFill>
                <a:effectLst>
                  <a:outerShdw blurRad="50800" dist="38100" dir="2700000" algn="tl" rotWithShape="0">
                    <a:srgbClr val="000000">
                      <a:alpha val="43000"/>
                    </a:srgbClr>
                  </a:outerShdw>
                </a:effectLst>
                <a:latin typeface="Arial"/>
                <a:cs typeface="Arial"/>
              </a:rPr>
              <a:t/>
            </a:r>
            <a:br>
              <a:rPr lang="fr-CA" sz="1200" b="1" dirty="0" smtClean="0">
                <a:solidFill>
                  <a:prstClr val="white"/>
                </a:solidFill>
                <a:effectLst>
                  <a:outerShdw blurRad="50800" dist="38100" dir="2700000" algn="tl" rotWithShape="0">
                    <a:srgbClr val="000000">
                      <a:alpha val="43000"/>
                    </a:srgbClr>
                  </a:outerShdw>
                </a:effectLst>
                <a:latin typeface="Arial"/>
                <a:cs typeface="Arial"/>
              </a:rPr>
            </a:br>
            <a:r>
              <a:rPr lang="fr-CA" sz="1200" dirty="0" smtClean="0">
                <a:solidFill>
                  <a:prstClr val="white"/>
                </a:solidFill>
                <a:effectLst>
                  <a:outerShdw blurRad="50800" dist="38100" dir="2700000" algn="tl" rotWithShape="0">
                    <a:srgbClr val="000000">
                      <a:alpha val="43000"/>
                    </a:srgbClr>
                  </a:outerShdw>
                </a:effectLst>
                <a:latin typeface="Arial"/>
                <a:cs typeface="Arial"/>
              </a:rPr>
              <a:t>Le plan de gestion est-il respecté?</a:t>
            </a:r>
            <a:endParaRPr lang="en-GB" sz="1200" dirty="0">
              <a:solidFill>
                <a:prstClr val="white"/>
              </a:solidFill>
              <a:effectLst>
                <a:outerShdw blurRad="50800" dist="38100" dir="2700000" algn="tl" rotWithShape="0">
                  <a:srgbClr val="000000">
                    <a:alpha val="43000"/>
                  </a:srgbClr>
                </a:outerShdw>
              </a:effectLst>
              <a:latin typeface="Arial"/>
              <a:cs typeface="Arial"/>
            </a:endParaRPr>
          </a:p>
        </p:txBody>
      </p:sp>
      <p:sp>
        <p:nvSpPr>
          <p:cNvPr id="25" name="Freeform 24"/>
          <p:cNvSpPr/>
          <p:nvPr/>
        </p:nvSpPr>
        <p:spPr>
          <a:xfrm rot="17288247">
            <a:off x="2001129" y="2722747"/>
            <a:ext cx="361400" cy="458529"/>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400" h="458529">
                <a:moveTo>
                  <a:pt x="0" y="91706"/>
                </a:moveTo>
                <a:lnTo>
                  <a:pt x="180700" y="91706"/>
                </a:lnTo>
                <a:lnTo>
                  <a:pt x="180700" y="0"/>
                </a:lnTo>
                <a:lnTo>
                  <a:pt x="361400" y="229265"/>
                </a:lnTo>
                <a:lnTo>
                  <a:pt x="180700" y="458529"/>
                </a:lnTo>
                <a:lnTo>
                  <a:pt x="180700" y="366823"/>
                </a:lnTo>
                <a:lnTo>
                  <a:pt x="0" y="366823"/>
                </a:lnTo>
                <a:lnTo>
                  <a:pt x="0" y="91706"/>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1" tIns="91705" rIns="108420" bIns="91706" numCol="1" spcCol="1270" anchor="ctr" anchorCtr="0">
            <a:noAutofit/>
          </a:bodyPr>
          <a:lstStyle/>
          <a:p>
            <a:pPr algn="ctr" defTabSz="844550">
              <a:lnSpc>
                <a:spcPct val="90000"/>
              </a:lnSpc>
              <a:spcBef>
                <a:spcPct val="0"/>
              </a:spcBef>
              <a:spcAft>
                <a:spcPct val="35000"/>
              </a:spcAft>
            </a:pPr>
            <a:endParaRPr lang="en-US" sz="1900">
              <a:solidFill>
                <a:prstClr val="white"/>
              </a:solidFill>
              <a:latin typeface="Tw Cen MT"/>
            </a:endParaRPr>
          </a:p>
        </p:txBody>
      </p:sp>
      <p:sp>
        <p:nvSpPr>
          <p:cNvPr id="26" name="Freeform 25"/>
          <p:cNvSpPr/>
          <p:nvPr/>
        </p:nvSpPr>
        <p:spPr>
          <a:xfrm>
            <a:off x="1907704" y="1124744"/>
            <a:ext cx="1591184" cy="1643013"/>
          </a:xfrm>
          <a:custGeom>
            <a:avLst/>
            <a:gdLst>
              <a:gd name="connsiteX0" fmla="*/ 0 w 1358606"/>
              <a:gd name="connsiteY0" fmla="*/ 679303 h 1358606"/>
              <a:gd name="connsiteX1" fmla="*/ 679303 w 1358606"/>
              <a:gd name="connsiteY1" fmla="*/ 0 h 1358606"/>
              <a:gd name="connsiteX2" fmla="*/ 1358606 w 1358606"/>
              <a:gd name="connsiteY2" fmla="*/ 679303 h 1358606"/>
              <a:gd name="connsiteX3" fmla="*/ 679303 w 1358606"/>
              <a:gd name="connsiteY3" fmla="*/ 1358606 h 1358606"/>
              <a:gd name="connsiteX4" fmla="*/ 0 w 1358606"/>
              <a:gd name="connsiteY4" fmla="*/ 679303 h 135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606" h="1358606">
                <a:moveTo>
                  <a:pt x="0" y="679303"/>
                </a:moveTo>
                <a:cubicBezTo>
                  <a:pt x="0" y="304134"/>
                  <a:pt x="304134" y="0"/>
                  <a:pt x="679303" y="0"/>
                </a:cubicBezTo>
                <a:cubicBezTo>
                  <a:pt x="1054472" y="0"/>
                  <a:pt x="1358606" y="304134"/>
                  <a:pt x="1358606" y="679303"/>
                </a:cubicBezTo>
                <a:cubicBezTo>
                  <a:pt x="1358606" y="1054472"/>
                  <a:pt x="1054472" y="1358606"/>
                  <a:pt x="679303" y="1358606"/>
                </a:cubicBezTo>
                <a:cubicBezTo>
                  <a:pt x="304134" y="1358606"/>
                  <a:pt x="0" y="1054472"/>
                  <a:pt x="0" y="6793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10393" tIns="210393" rIns="210393" bIns="210393" numCol="1" spcCol="1270" anchor="ctr" anchorCtr="0">
            <a:noAutofit/>
          </a:bodyPr>
          <a:lstStyle/>
          <a:p>
            <a:pPr algn="ctr" defTabSz="400050">
              <a:lnSpc>
                <a:spcPct val="90000"/>
              </a:lnSpc>
              <a:spcBef>
                <a:spcPct val="0"/>
              </a:spcBef>
              <a:spcAft>
                <a:spcPct val="35000"/>
              </a:spcAft>
            </a:pPr>
            <a:r>
              <a:rPr lang="fr-CA" sz="1600" b="1" dirty="0" smtClean="0">
                <a:solidFill>
                  <a:prstClr val="white"/>
                </a:solidFill>
                <a:effectLst>
                  <a:outerShdw blurRad="50800" dist="38100" dir="2700000" algn="tl" rotWithShape="0">
                    <a:srgbClr val="000000">
                      <a:alpha val="43000"/>
                    </a:srgbClr>
                  </a:outerShdw>
                </a:effectLst>
                <a:latin typeface="Arial"/>
                <a:cs typeface="Arial"/>
              </a:rPr>
              <a:t>Rapport annuel</a:t>
            </a:r>
            <a:endParaRPr lang="en-GB" sz="1600" dirty="0" smtClean="0">
              <a:solidFill>
                <a:prstClr val="white"/>
              </a:solidFill>
              <a:effectLst>
                <a:outerShdw blurRad="50800" dist="38100" dir="2700000" algn="tl" rotWithShape="0">
                  <a:srgbClr val="000000">
                    <a:alpha val="43000"/>
                  </a:srgbClr>
                </a:outerShdw>
              </a:effectLst>
              <a:latin typeface="Arial"/>
              <a:cs typeface="Arial"/>
            </a:endParaRPr>
          </a:p>
          <a:p>
            <a:pPr algn="ctr" defTabSz="400050">
              <a:lnSpc>
                <a:spcPct val="90000"/>
              </a:lnSpc>
              <a:spcBef>
                <a:spcPct val="0"/>
              </a:spcBef>
              <a:spcAft>
                <a:spcPct val="35000"/>
              </a:spcAft>
            </a:pPr>
            <a:r>
              <a:rPr lang="fr-CA" sz="1200" dirty="0" smtClean="0">
                <a:solidFill>
                  <a:prstClr val="white"/>
                </a:solidFill>
                <a:effectLst>
                  <a:outerShdw blurRad="50800" dist="38100" dir="2700000" algn="tl" rotWithShape="0">
                    <a:srgbClr val="000000">
                      <a:alpha val="43000"/>
                    </a:srgbClr>
                  </a:outerShdw>
                </a:effectLst>
                <a:latin typeface="Arial"/>
                <a:cs typeface="Arial"/>
              </a:rPr>
              <a:t>Décisions prises et respectées par le déclarant</a:t>
            </a:r>
            <a:endParaRPr lang="en-US" sz="1200" dirty="0">
              <a:solidFill>
                <a:prstClr val="white"/>
              </a:solidFill>
              <a:effectLst>
                <a:outerShdw blurRad="50800" dist="38100" dir="2700000" algn="tl" rotWithShape="0">
                  <a:srgbClr val="000000">
                    <a:alpha val="43000"/>
                  </a:srgbClr>
                </a:outerShdw>
              </a:effectLst>
              <a:latin typeface="Arial"/>
              <a:cs typeface="Arial"/>
            </a:endParaRPr>
          </a:p>
        </p:txBody>
      </p:sp>
      <p:sp>
        <p:nvSpPr>
          <p:cNvPr id="27" name="Freeform 26"/>
          <p:cNvSpPr/>
          <p:nvPr>
            <p:custDataLst>
              <p:tags r:id="rId2"/>
            </p:custDataLst>
          </p:nvPr>
        </p:nvSpPr>
        <p:spPr>
          <a:xfrm>
            <a:off x="3131840" y="4054609"/>
            <a:ext cx="2643338" cy="432048"/>
          </a:xfrm>
          <a:custGeom>
            <a:avLst/>
            <a:gdLst>
              <a:gd name="connsiteX0" fmla="*/ 0 w 361400"/>
              <a:gd name="connsiteY0" fmla="*/ 91706 h 458529"/>
              <a:gd name="connsiteX1" fmla="*/ 180700 w 361400"/>
              <a:gd name="connsiteY1" fmla="*/ 91706 h 458529"/>
              <a:gd name="connsiteX2" fmla="*/ 180700 w 361400"/>
              <a:gd name="connsiteY2" fmla="*/ 0 h 458529"/>
              <a:gd name="connsiteX3" fmla="*/ 361400 w 361400"/>
              <a:gd name="connsiteY3" fmla="*/ 229265 h 458529"/>
              <a:gd name="connsiteX4" fmla="*/ 180700 w 361400"/>
              <a:gd name="connsiteY4" fmla="*/ 458529 h 458529"/>
              <a:gd name="connsiteX5" fmla="*/ 180700 w 361400"/>
              <a:gd name="connsiteY5" fmla="*/ 366823 h 458529"/>
              <a:gd name="connsiteX6" fmla="*/ 0 w 361400"/>
              <a:gd name="connsiteY6" fmla="*/ 366823 h 458529"/>
              <a:gd name="connsiteX7" fmla="*/ 0 w 361400"/>
              <a:gd name="connsiteY7" fmla="*/ 91706 h 458529"/>
              <a:gd name="connsiteX0" fmla="*/ 262041 w 262041"/>
              <a:gd name="connsiteY0" fmla="*/ 366823 h 458529"/>
              <a:gd name="connsiteX1" fmla="*/ 81341 w 262041"/>
              <a:gd name="connsiteY1" fmla="*/ 366823 h 458529"/>
              <a:gd name="connsiteX2" fmla="*/ 81341 w 262041"/>
              <a:gd name="connsiteY2" fmla="*/ 458529 h 458529"/>
              <a:gd name="connsiteX3" fmla="*/ 0 w 262041"/>
              <a:gd name="connsiteY3" fmla="*/ 229265 h 458529"/>
              <a:gd name="connsiteX4" fmla="*/ 81341 w 262041"/>
              <a:gd name="connsiteY4" fmla="*/ 0 h 458529"/>
              <a:gd name="connsiteX5" fmla="*/ 81341 w 262041"/>
              <a:gd name="connsiteY5" fmla="*/ 91706 h 458529"/>
              <a:gd name="connsiteX6" fmla="*/ 262041 w 262041"/>
              <a:gd name="connsiteY6" fmla="*/ 91706 h 458529"/>
              <a:gd name="connsiteX7" fmla="*/ 262041 w 262041"/>
              <a:gd name="connsiteY7" fmla="*/ 366823 h 458529"/>
              <a:gd name="connsiteX0" fmla="*/ 348277 w 348277"/>
              <a:gd name="connsiteY0" fmla="*/ 366823 h 458529"/>
              <a:gd name="connsiteX1" fmla="*/ 81341 w 348277"/>
              <a:gd name="connsiteY1" fmla="*/ 366823 h 458529"/>
              <a:gd name="connsiteX2" fmla="*/ 81341 w 348277"/>
              <a:gd name="connsiteY2" fmla="*/ 458529 h 458529"/>
              <a:gd name="connsiteX3" fmla="*/ 0 w 348277"/>
              <a:gd name="connsiteY3" fmla="*/ 229265 h 458529"/>
              <a:gd name="connsiteX4" fmla="*/ 81341 w 348277"/>
              <a:gd name="connsiteY4" fmla="*/ 0 h 458529"/>
              <a:gd name="connsiteX5" fmla="*/ 81341 w 348277"/>
              <a:gd name="connsiteY5" fmla="*/ 91706 h 458529"/>
              <a:gd name="connsiteX6" fmla="*/ 262041 w 348277"/>
              <a:gd name="connsiteY6" fmla="*/ 91706 h 458529"/>
              <a:gd name="connsiteX7" fmla="*/ 348277 w 348277"/>
              <a:gd name="connsiteY7" fmla="*/ 366823 h 458529"/>
              <a:gd name="connsiteX0" fmla="*/ 348277 w 348277"/>
              <a:gd name="connsiteY0" fmla="*/ 366823 h 458529"/>
              <a:gd name="connsiteX1" fmla="*/ 81341 w 348277"/>
              <a:gd name="connsiteY1" fmla="*/ 366823 h 458529"/>
              <a:gd name="connsiteX2" fmla="*/ 81341 w 348277"/>
              <a:gd name="connsiteY2" fmla="*/ 458529 h 458529"/>
              <a:gd name="connsiteX3" fmla="*/ 0 w 348277"/>
              <a:gd name="connsiteY3" fmla="*/ 229265 h 458529"/>
              <a:gd name="connsiteX4" fmla="*/ 81341 w 348277"/>
              <a:gd name="connsiteY4" fmla="*/ 0 h 458529"/>
              <a:gd name="connsiteX5" fmla="*/ 81341 w 348277"/>
              <a:gd name="connsiteY5" fmla="*/ 91706 h 458529"/>
              <a:gd name="connsiteX6" fmla="*/ 348277 w 348277"/>
              <a:gd name="connsiteY6" fmla="*/ 64749 h 458529"/>
              <a:gd name="connsiteX7" fmla="*/ 348277 w 348277"/>
              <a:gd name="connsiteY7" fmla="*/ 366823 h 458529"/>
              <a:gd name="connsiteX0" fmla="*/ 304402 w 304402"/>
              <a:gd name="connsiteY0" fmla="*/ 366823 h 458529"/>
              <a:gd name="connsiteX1" fmla="*/ 37466 w 304402"/>
              <a:gd name="connsiteY1" fmla="*/ 366823 h 458529"/>
              <a:gd name="connsiteX2" fmla="*/ 37466 w 304402"/>
              <a:gd name="connsiteY2" fmla="*/ 458529 h 458529"/>
              <a:gd name="connsiteX3" fmla="*/ 0 w 304402"/>
              <a:gd name="connsiteY3" fmla="*/ 215786 h 458529"/>
              <a:gd name="connsiteX4" fmla="*/ 37466 w 304402"/>
              <a:gd name="connsiteY4" fmla="*/ 0 h 458529"/>
              <a:gd name="connsiteX5" fmla="*/ 37466 w 304402"/>
              <a:gd name="connsiteY5" fmla="*/ 91706 h 458529"/>
              <a:gd name="connsiteX6" fmla="*/ 304402 w 304402"/>
              <a:gd name="connsiteY6" fmla="*/ 64749 h 458529"/>
              <a:gd name="connsiteX7" fmla="*/ 304402 w 304402"/>
              <a:gd name="connsiteY7" fmla="*/ 366823 h 4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402" h="458529">
                <a:moveTo>
                  <a:pt x="304402" y="366823"/>
                </a:moveTo>
                <a:lnTo>
                  <a:pt x="37466" y="366823"/>
                </a:lnTo>
                <a:lnTo>
                  <a:pt x="37466" y="458529"/>
                </a:lnTo>
                <a:lnTo>
                  <a:pt x="0" y="215786"/>
                </a:lnTo>
                <a:lnTo>
                  <a:pt x="37466" y="0"/>
                </a:lnTo>
                <a:lnTo>
                  <a:pt x="37466" y="91706"/>
                </a:lnTo>
                <a:lnTo>
                  <a:pt x="304402" y="64749"/>
                </a:lnTo>
                <a:lnTo>
                  <a:pt x="304402" y="366823"/>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108419" tIns="91706" rIns="1" bIns="91706" numCol="1" spcCol="1270" anchor="ctr" anchorCtr="0">
            <a:noAutofit/>
          </a:bodyPr>
          <a:lstStyle/>
          <a:p>
            <a:pPr algn="ctr" defTabSz="844550">
              <a:lnSpc>
                <a:spcPct val="90000"/>
              </a:lnSpc>
              <a:spcBef>
                <a:spcPct val="0"/>
              </a:spcBef>
              <a:spcAft>
                <a:spcPct val="35000"/>
              </a:spcAft>
            </a:pPr>
            <a:endParaRPr lang="en-US" sz="1900">
              <a:solidFill>
                <a:prstClr val="white"/>
              </a:solidFill>
              <a:latin typeface="Tw Cen MT"/>
            </a:endParaRPr>
          </a:p>
        </p:txBody>
      </p:sp>
      <p:sp>
        <p:nvSpPr>
          <p:cNvPr id="2" name="ZoneTexte 1"/>
          <p:cNvSpPr txBox="1"/>
          <p:nvPr/>
        </p:nvSpPr>
        <p:spPr>
          <a:xfrm>
            <a:off x="3616865" y="4486657"/>
            <a:ext cx="2069122" cy="369332"/>
          </a:xfrm>
          <a:prstGeom prst="rect">
            <a:avLst/>
          </a:prstGeom>
          <a:noFill/>
        </p:spPr>
        <p:txBody>
          <a:bodyPr wrap="square" rtlCol="0">
            <a:spAutoFit/>
          </a:bodyPr>
          <a:lstStyle/>
          <a:p>
            <a:pPr algn="ctr"/>
            <a:r>
              <a:rPr lang="fr-CA" b="1" dirty="0" smtClean="0">
                <a:solidFill>
                  <a:srgbClr val="B80F15"/>
                </a:solidFill>
                <a:latin typeface="Arial"/>
                <a:cs typeface="Arial"/>
              </a:rPr>
              <a:t>Comité d’appel</a:t>
            </a:r>
            <a:endParaRPr lang="fr-CA" b="1" dirty="0">
              <a:solidFill>
                <a:srgbClr val="B80F15"/>
              </a:solidFill>
              <a:latin typeface="Arial"/>
              <a:cs typeface="Arial"/>
            </a:endParaRPr>
          </a:p>
        </p:txBody>
      </p:sp>
    </p:spTree>
    <p:extLst>
      <p:ext uri="{BB962C8B-B14F-4D97-AF65-F5344CB8AC3E}">
        <p14:creationId xmlns:p14="http://schemas.microsoft.com/office/powerpoint/2010/main" xmlns="" val="722105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
                                        </p:tgtEl>
                                      </p:cBhvr>
                                    </p:animEffect>
                                    <p:set>
                                      <p:cBhvr>
                                        <p:cTn id="75" dur="1" fill="hold">
                                          <p:stCondLst>
                                            <p:cond delay="499"/>
                                          </p:stCondLst>
                                        </p:cTn>
                                        <p:tgtEl>
                                          <p:spTgt spid="2"/>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6" grpId="0" animBg="1"/>
      <p:bldP spid="27" grpId="0" animBg="1"/>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Conclusion</a:t>
            </a:r>
            <a:endParaRPr lang="en-US" dirty="0"/>
          </a:p>
        </p:txBody>
      </p:sp>
      <p:sp>
        <p:nvSpPr>
          <p:cNvPr id="5" name="Content Placeholder 4"/>
          <p:cNvSpPr>
            <a:spLocks noGrp="1"/>
          </p:cNvSpPr>
          <p:nvPr>
            <p:ph idx="1"/>
            <p:custDataLst>
              <p:tags r:id="rId2"/>
            </p:custDataLst>
          </p:nvPr>
        </p:nvSpPr>
        <p:spPr>
          <a:xfrm>
            <a:off x="467544" y="1484784"/>
            <a:ext cx="8229600" cy="5040560"/>
          </a:xfrm>
        </p:spPr>
        <p:txBody>
          <a:bodyPr>
            <a:normAutofit fontScale="85000" lnSpcReduction="20000"/>
          </a:bodyPr>
          <a:lstStyle/>
          <a:p>
            <a:pPr marL="0" indent="0">
              <a:buNone/>
            </a:pPr>
            <a:r>
              <a:rPr lang="fr-CA" smtClean="0"/>
              <a:t>Messages clés :</a:t>
            </a:r>
            <a:endParaRPr lang="fr-CA" dirty="0" smtClean="0"/>
          </a:p>
          <a:p>
            <a:pPr lvl="1"/>
            <a:r>
              <a:rPr lang="fr-CA" sz="2600" dirty="0" smtClean="0"/>
              <a:t>Les CI </a:t>
            </a:r>
            <a:r>
              <a:rPr lang="fr-CA" sz="2600" dirty="0" smtClean="0">
                <a:solidFill>
                  <a:srgbClr val="B80F15"/>
                </a:solidFill>
              </a:rPr>
              <a:t>peuvent</a:t>
            </a:r>
            <a:r>
              <a:rPr lang="fr-CA" sz="2600" dirty="0" smtClean="0"/>
              <a:t> et </a:t>
            </a:r>
            <a:r>
              <a:rPr lang="fr-CA" sz="2600" dirty="0" smtClean="0">
                <a:solidFill>
                  <a:srgbClr val="B80F15"/>
                </a:solidFill>
              </a:rPr>
              <a:t>doivent</a:t>
            </a:r>
            <a:r>
              <a:rPr lang="fr-CA" sz="2600" dirty="0" smtClean="0"/>
              <a:t> être gérés.</a:t>
            </a:r>
          </a:p>
          <a:p>
            <a:pPr lvl="2">
              <a:buClrTx/>
            </a:pPr>
            <a:r>
              <a:rPr lang="fr-CA" sz="2400" dirty="0" smtClean="0"/>
              <a:t>1) pré-identification, 2) identification, 3) évaluation, 4) </a:t>
            </a:r>
            <a:r>
              <a:rPr lang="fr-CA" sz="2400" dirty="0"/>
              <a:t>g</a:t>
            </a:r>
            <a:r>
              <a:rPr lang="fr-CA" sz="2400" dirty="0" smtClean="0"/>
              <a:t>estion</a:t>
            </a:r>
          </a:p>
          <a:p>
            <a:pPr lvl="1"/>
            <a:r>
              <a:rPr lang="fr-CA" sz="2600" dirty="0" smtClean="0"/>
              <a:t>La déclaration des intérêts fait partie d’un processus </a:t>
            </a:r>
            <a:r>
              <a:rPr lang="fr-CA" sz="2600" dirty="0" smtClean="0">
                <a:solidFill>
                  <a:srgbClr val="B80F15"/>
                </a:solidFill>
              </a:rPr>
              <a:t>transparent</a:t>
            </a:r>
            <a:r>
              <a:rPr lang="fr-CA" sz="2600" dirty="0" smtClean="0">
                <a:solidFill>
                  <a:srgbClr val="ED1C24"/>
                </a:solidFill>
              </a:rPr>
              <a:t> </a:t>
            </a:r>
            <a:r>
              <a:rPr lang="fr-CA" sz="2600" dirty="0" smtClean="0"/>
              <a:t>et </a:t>
            </a:r>
            <a:r>
              <a:rPr lang="fr-CA" sz="2600" dirty="0" smtClean="0">
                <a:solidFill>
                  <a:srgbClr val="B80F15"/>
                </a:solidFill>
              </a:rPr>
              <a:t>juste</a:t>
            </a:r>
            <a:r>
              <a:rPr lang="fr-CA" sz="2600" dirty="0" smtClean="0"/>
              <a:t> afin de maintenir la confiance des membres et du public.</a:t>
            </a:r>
          </a:p>
          <a:p>
            <a:pPr lvl="1"/>
            <a:r>
              <a:rPr lang="fr-CA" sz="2600" dirty="0"/>
              <a:t>Les cadres de l’Université représentent les</a:t>
            </a:r>
            <a:r>
              <a:rPr lang="fr-CA" sz="2600" b="1" dirty="0"/>
              <a:t> </a:t>
            </a:r>
            <a:r>
              <a:rPr lang="fr-CA" sz="2600" dirty="0">
                <a:solidFill>
                  <a:srgbClr val="B80F15"/>
                </a:solidFill>
              </a:rPr>
              <a:t>personnes ressources</a:t>
            </a:r>
            <a:r>
              <a:rPr lang="fr-CA" sz="2600" dirty="0">
                <a:solidFill>
                  <a:srgbClr val="ED1C24"/>
                </a:solidFill>
              </a:rPr>
              <a:t> </a:t>
            </a:r>
            <a:r>
              <a:rPr lang="fr-CA" sz="2600" dirty="0"/>
              <a:t>pour assurer la bonne gestion des CI</a:t>
            </a:r>
            <a:r>
              <a:rPr lang="fr-CA" sz="2600" dirty="0" smtClean="0"/>
              <a:t>.</a:t>
            </a:r>
          </a:p>
          <a:p>
            <a:pPr lvl="1"/>
            <a:r>
              <a:rPr lang="fr-CA" sz="2600" dirty="0" smtClean="0"/>
              <a:t>En cas d’incertitude concernant la gestion des CI : </a:t>
            </a:r>
          </a:p>
          <a:p>
            <a:pPr lvl="2">
              <a:buClr>
                <a:schemeClr val="tx1"/>
              </a:buClr>
            </a:pPr>
            <a:r>
              <a:rPr lang="fr-CA" sz="2400" dirty="0"/>
              <a:t>Demandez l’avis d’un </a:t>
            </a:r>
            <a:r>
              <a:rPr lang="fr-CA" sz="2400" dirty="0" smtClean="0"/>
              <a:t>pair.</a:t>
            </a:r>
            <a:endParaRPr lang="fr-CA" sz="2400" dirty="0"/>
          </a:p>
          <a:p>
            <a:pPr lvl="2">
              <a:buClr>
                <a:schemeClr val="tx1"/>
              </a:buClr>
            </a:pPr>
            <a:r>
              <a:rPr lang="fr-CA" sz="2400" dirty="0" smtClean="0"/>
              <a:t>Consultez le site web à : </a:t>
            </a:r>
            <a:r>
              <a:rPr lang="fr-CA" sz="2400" dirty="0" err="1" smtClean="0">
                <a:solidFill>
                  <a:srgbClr val="B80F15"/>
                </a:solidFill>
              </a:rPr>
              <a:t>www.interets.umontreal.ca</a:t>
            </a:r>
            <a:endParaRPr lang="fr-CA" sz="2400" dirty="0">
              <a:solidFill>
                <a:srgbClr val="B80F15"/>
              </a:solidFill>
            </a:endParaRPr>
          </a:p>
          <a:p>
            <a:pPr lvl="2">
              <a:buClr>
                <a:schemeClr val="tx1"/>
              </a:buClr>
            </a:pPr>
            <a:r>
              <a:rPr lang="fr-CA" sz="2400" dirty="0" smtClean="0"/>
              <a:t>Écrivez à l’adresse courriel :</a:t>
            </a:r>
            <a:r>
              <a:rPr lang="fr-CA" sz="2400" dirty="0" smtClean="0">
                <a:solidFill>
                  <a:srgbClr val="ED1C24"/>
                </a:solidFill>
              </a:rPr>
              <a:t> </a:t>
            </a:r>
            <a:r>
              <a:rPr lang="fr-CA" sz="2400" dirty="0" err="1" smtClean="0">
                <a:solidFill>
                  <a:srgbClr val="B80F15"/>
                </a:solidFill>
              </a:rPr>
              <a:t>interets@umontreal.ca</a:t>
            </a:r>
            <a:endParaRPr lang="fr-CA" sz="2400" dirty="0" smtClean="0">
              <a:solidFill>
                <a:srgbClr val="B80F15"/>
              </a:solidFill>
            </a:endParaRPr>
          </a:p>
          <a:p>
            <a:pPr lvl="2">
              <a:buClr>
                <a:schemeClr val="tx1"/>
              </a:buClr>
            </a:pPr>
            <a:r>
              <a:rPr lang="fr-CA" sz="2400" dirty="0"/>
              <a:t>D</a:t>
            </a:r>
            <a:r>
              <a:rPr lang="fr-CA" sz="2400" dirty="0" smtClean="0">
                <a:solidFill>
                  <a:srgbClr val="FFFFFF"/>
                </a:solidFill>
              </a:rPr>
              <a:t>emandez conseil au comité d’appel.</a:t>
            </a:r>
            <a:endParaRPr lang="fr-CA" sz="2400" dirty="0">
              <a:solidFill>
                <a:srgbClr val="FFFFFF"/>
              </a:solidFill>
            </a:endParaRPr>
          </a:p>
          <a:p>
            <a:pPr lvl="1"/>
            <a:endParaRPr lang="fr-CA" dirty="0" smtClean="0"/>
          </a:p>
        </p:txBody>
      </p:sp>
    </p:spTree>
    <p:extLst>
      <p:ext uri="{BB962C8B-B14F-4D97-AF65-F5344CB8AC3E}">
        <p14:creationId xmlns:p14="http://schemas.microsoft.com/office/powerpoint/2010/main" xmlns="" val="1010295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Remerciements</a:t>
            </a:r>
            <a:endParaRPr lang="fr-CA" dirty="0"/>
          </a:p>
        </p:txBody>
      </p:sp>
      <p:sp>
        <p:nvSpPr>
          <p:cNvPr id="3" name="Content Placeholder 2"/>
          <p:cNvSpPr>
            <a:spLocks noGrp="1"/>
          </p:cNvSpPr>
          <p:nvPr>
            <p:ph idx="1"/>
            <p:custDataLst>
              <p:tags r:id="rId2"/>
            </p:custDataLst>
          </p:nvPr>
        </p:nvSpPr>
        <p:spPr>
          <a:xfrm>
            <a:off x="457200" y="1882588"/>
            <a:ext cx="8432800" cy="4354724"/>
          </a:xfrm>
        </p:spPr>
        <p:txBody>
          <a:bodyPr>
            <a:noAutofit/>
          </a:bodyPr>
          <a:lstStyle/>
          <a:p>
            <a:r>
              <a:rPr lang="fr-CA" sz="2300" b="0" i="1" dirty="0" err="1">
                <a:solidFill>
                  <a:srgbClr val="FBB040"/>
                </a:solidFill>
              </a:rPr>
              <a:t>E</a:t>
            </a:r>
            <a:r>
              <a:rPr lang="fr-CA" sz="2300" b="0" i="1" dirty="0" err="1" smtClean="0">
                <a:solidFill>
                  <a:srgbClr val="FBB040"/>
                </a:solidFill>
              </a:rPr>
              <a:t>lise</a:t>
            </a:r>
            <a:r>
              <a:rPr lang="fr-CA" sz="2300" b="0" i="1" dirty="0" smtClean="0">
                <a:solidFill>
                  <a:srgbClr val="FBB040"/>
                </a:solidFill>
              </a:rPr>
              <a:t> Smith</a:t>
            </a:r>
            <a:r>
              <a:rPr lang="fr-CA" sz="2300" b="0" dirty="0" smtClean="0"/>
              <a:t> et </a:t>
            </a:r>
            <a:r>
              <a:rPr lang="fr-CA" sz="2300" b="0" i="1" dirty="0" smtClean="0">
                <a:solidFill>
                  <a:srgbClr val="FBB040"/>
                </a:solidFill>
              </a:rPr>
              <a:t>Charles Marsan</a:t>
            </a:r>
            <a:r>
              <a:rPr lang="fr-CA" sz="2300" b="0" dirty="0" smtClean="0"/>
              <a:t> pour leur travail acharné dans le développement de cette présentation.</a:t>
            </a:r>
          </a:p>
          <a:p>
            <a:r>
              <a:rPr lang="fr-CA" sz="2300" b="0" dirty="0" smtClean="0"/>
              <a:t>Le </a:t>
            </a:r>
            <a:r>
              <a:rPr lang="fr-CA" sz="2300" b="0" i="1" dirty="0">
                <a:solidFill>
                  <a:srgbClr val="FBB040"/>
                </a:solidFill>
              </a:rPr>
              <a:t>Groupe de </a:t>
            </a:r>
            <a:r>
              <a:rPr lang="fr-CA" sz="2300" b="0" i="1" dirty="0" smtClean="0">
                <a:solidFill>
                  <a:srgbClr val="FBB040"/>
                </a:solidFill>
              </a:rPr>
              <a:t>recherche sur les conflit d'intérêt</a:t>
            </a:r>
            <a:r>
              <a:rPr lang="fr-CA" sz="2300" b="0" dirty="0" smtClean="0"/>
              <a:t> et </a:t>
            </a:r>
            <a:r>
              <a:rPr lang="fr-CA" sz="2300" b="0" i="1" dirty="0" smtClean="0">
                <a:solidFill>
                  <a:srgbClr val="FBB040"/>
                </a:solidFill>
              </a:rPr>
              <a:t>les collègues des Programmes de bioéthique</a:t>
            </a:r>
            <a:r>
              <a:rPr lang="fr-CA" sz="2300" b="0" dirty="0" smtClean="0"/>
              <a:t> pour leur commentaires constructifs.</a:t>
            </a:r>
          </a:p>
          <a:p>
            <a:r>
              <a:rPr lang="fr-CA" sz="2300" b="0" i="1" dirty="0">
                <a:solidFill>
                  <a:schemeClr val="accent1"/>
                </a:solidFill>
              </a:rPr>
              <a:t>Mme Anne-Marie </a:t>
            </a:r>
            <a:r>
              <a:rPr lang="fr-CA" sz="2300" b="0" i="1" dirty="0" smtClean="0">
                <a:solidFill>
                  <a:schemeClr val="accent1"/>
                </a:solidFill>
              </a:rPr>
              <a:t>Boisvert</a:t>
            </a:r>
            <a:r>
              <a:rPr lang="fr-CA" sz="2300" b="0" dirty="0" smtClean="0"/>
              <a:t> et son équipe du bureau de la </a:t>
            </a:r>
            <a:r>
              <a:rPr lang="fr-CA" sz="2300" b="0" i="1" dirty="0" smtClean="0">
                <a:solidFill>
                  <a:srgbClr val="FBB040"/>
                </a:solidFill>
              </a:rPr>
              <a:t>Vice-rectrice aux ressources humaines et à la planification</a:t>
            </a:r>
            <a:r>
              <a:rPr lang="fr-CA" sz="2300" b="0" dirty="0" smtClean="0"/>
              <a:t> pour l’opportunité et les ressources qui ont permis de </a:t>
            </a:r>
            <a:r>
              <a:rPr lang="fr-CA" sz="2300" b="0" dirty="0"/>
              <a:t>transformer </a:t>
            </a:r>
            <a:r>
              <a:rPr lang="fr-CA" sz="2300" b="0" dirty="0" smtClean="0"/>
              <a:t>nos </a:t>
            </a:r>
            <a:r>
              <a:rPr lang="fr-CA" sz="2300" b="0" dirty="0"/>
              <a:t>résultats de recherche </a:t>
            </a:r>
            <a:r>
              <a:rPr lang="fr-CA" sz="2300" b="0" dirty="0" smtClean="0"/>
              <a:t>en </a:t>
            </a:r>
            <a:r>
              <a:rPr lang="fr-CA" sz="2300" b="0" dirty="0"/>
              <a:t>un outil </a:t>
            </a:r>
            <a:r>
              <a:rPr lang="fr-CA" sz="2300" b="0" dirty="0" smtClean="0"/>
              <a:t>d’apprentissage </a:t>
            </a:r>
            <a:r>
              <a:rPr lang="fr-CA" sz="2300" b="0" dirty="0"/>
              <a:t>pratique pour la communauté universitaire.</a:t>
            </a:r>
          </a:p>
        </p:txBody>
      </p:sp>
    </p:spTree>
    <p:extLst>
      <p:ext uri="{BB962C8B-B14F-4D97-AF65-F5344CB8AC3E}">
        <p14:creationId xmlns:p14="http://schemas.microsoft.com/office/powerpoint/2010/main" xmlns="" val="4119557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Pourquoi faut-il s’intéresser aux CI?</a:t>
            </a:r>
          </a:p>
        </p:txBody>
      </p:sp>
      <p:sp>
        <p:nvSpPr>
          <p:cNvPr id="3" name="Espace réservé du contenu 2"/>
          <p:cNvSpPr>
            <a:spLocks noGrp="1"/>
          </p:cNvSpPr>
          <p:nvPr>
            <p:ph idx="1"/>
            <p:custDataLst>
              <p:tags r:id="rId2"/>
            </p:custDataLst>
          </p:nvPr>
        </p:nvSpPr>
        <p:spPr>
          <a:xfrm>
            <a:off x="4860032" y="1412776"/>
            <a:ext cx="4032448" cy="5112568"/>
          </a:xfrm>
        </p:spPr>
        <p:txBody>
          <a:bodyPr>
            <a:normAutofit fontScale="92500" lnSpcReduction="20000"/>
          </a:bodyPr>
          <a:lstStyle/>
          <a:p>
            <a:pPr>
              <a:buClrTx/>
            </a:pPr>
            <a:r>
              <a:rPr lang="fr-CA" b="0" dirty="0" smtClean="0">
                <a:effectLst/>
              </a:rPr>
              <a:t>La qualité…</a:t>
            </a:r>
          </a:p>
          <a:p>
            <a:pPr lvl="1">
              <a:buClrTx/>
            </a:pPr>
            <a:r>
              <a:rPr lang="fr-CA" dirty="0" smtClean="0">
                <a:solidFill>
                  <a:schemeClr val="bg1"/>
                </a:solidFill>
                <a:effectLst/>
              </a:rPr>
              <a:t>de </a:t>
            </a:r>
            <a:r>
              <a:rPr lang="fr-CA" dirty="0">
                <a:solidFill>
                  <a:schemeClr val="bg1"/>
                </a:solidFill>
                <a:effectLst/>
              </a:rPr>
              <a:t>la </a:t>
            </a:r>
            <a:r>
              <a:rPr lang="fr-CA" dirty="0" smtClean="0">
                <a:solidFill>
                  <a:schemeClr val="bg1"/>
                </a:solidFill>
                <a:effectLst/>
              </a:rPr>
              <a:t>recherche</a:t>
            </a:r>
          </a:p>
          <a:p>
            <a:pPr lvl="1">
              <a:buClrTx/>
            </a:pPr>
            <a:r>
              <a:rPr lang="fr-CA" dirty="0">
                <a:solidFill>
                  <a:schemeClr val="bg1"/>
                </a:solidFill>
                <a:effectLst/>
              </a:rPr>
              <a:t>de </a:t>
            </a:r>
            <a:r>
              <a:rPr lang="fr-CA" dirty="0" smtClean="0">
                <a:solidFill>
                  <a:schemeClr val="bg1"/>
                </a:solidFill>
                <a:effectLst/>
              </a:rPr>
              <a:t>l’enseignement</a:t>
            </a:r>
          </a:p>
          <a:p>
            <a:pPr lvl="1">
              <a:buClrTx/>
            </a:pPr>
            <a:r>
              <a:rPr lang="fr-CA" dirty="0" smtClean="0">
                <a:solidFill>
                  <a:schemeClr val="bg1"/>
                </a:solidFill>
                <a:effectLst/>
              </a:rPr>
              <a:t>de la gestion</a:t>
            </a:r>
          </a:p>
          <a:p>
            <a:pPr lvl="1">
              <a:buClrTx/>
            </a:pPr>
            <a:r>
              <a:rPr lang="fr-CA" dirty="0">
                <a:solidFill>
                  <a:schemeClr val="bg1"/>
                </a:solidFill>
                <a:effectLst/>
              </a:rPr>
              <a:t>des services offerts</a:t>
            </a:r>
          </a:p>
          <a:p>
            <a:pPr>
              <a:buClrTx/>
            </a:pPr>
            <a:r>
              <a:rPr lang="fr-CA" b="0" dirty="0" smtClean="0">
                <a:effectLst/>
              </a:rPr>
              <a:t>Le financement universitaire</a:t>
            </a:r>
          </a:p>
          <a:p>
            <a:pPr lvl="1">
              <a:buClrTx/>
            </a:pPr>
            <a:r>
              <a:rPr lang="fr-CA" dirty="0" smtClean="0">
                <a:solidFill>
                  <a:schemeClr val="bg1"/>
                </a:solidFill>
                <a:effectLst/>
              </a:rPr>
              <a:t>CRSH, IRSC, CRSNG, FRQ, NIH/NSF</a:t>
            </a:r>
          </a:p>
          <a:p>
            <a:pPr>
              <a:buClrTx/>
            </a:pPr>
            <a:r>
              <a:rPr lang="fr-CA" b="0" dirty="0" smtClean="0">
                <a:effectLst/>
              </a:rPr>
              <a:t>La </a:t>
            </a:r>
            <a:r>
              <a:rPr lang="fr-CA" b="0" dirty="0">
                <a:effectLst/>
              </a:rPr>
              <a:t>confiance du public </a:t>
            </a:r>
            <a:endParaRPr lang="fr-CA" b="0" dirty="0" smtClean="0">
              <a:effectLst/>
            </a:endParaRPr>
          </a:p>
          <a:p>
            <a:pPr lvl="1">
              <a:buClrTx/>
            </a:pPr>
            <a:r>
              <a:rPr lang="fr-CA" dirty="0">
                <a:solidFill>
                  <a:schemeClr val="bg1"/>
                </a:solidFill>
                <a:effectLst/>
              </a:rPr>
              <a:t>l</a:t>
            </a:r>
            <a:r>
              <a:rPr lang="fr-CA" dirty="0" smtClean="0">
                <a:solidFill>
                  <a:schemeClr val="bg1"/>
                </a:solidFill>
                <a:effectLst/>
              </a:rPr>
              <a:t>a </a:t>
            </a:r>
            <a:r>
              <a:rPr lang="fr-CA" dirty="0">
                <a:solidFill>
                  <a:schemeClr val="bg1"/>
                </a:solidFill>
                <a:effectLst/>
              </a:rPr>
              <a:t>réputation de l’Université et </a:t>
            </a:r>
            <a:r>
              <a:rPr lang="fr-CA" dirty="0" smtClean="0">
                <a:solidFill>
                  <a:schemeClr val="bg1"/>
                </a:solidFill>
                <a:effectLst/>
              </a:rPr>
              <a:t>de ses membres</a:t>
            </a:r>
          </a:p>
        </p:txBody>
      </p:sp>
      <p:pic>
        <p:nvPicPr>
          <p:cNvPr id="4" name="Picture 3" descr="viopol2.jpg"/>
          <p:cNvPicPr>
            <a:picLocks noChangeAspect="1"/>
          </p:cNvPicPr>
          <p:nvPr>
            <p:custDataLst>
              <p:tags r:id="rId3"/>
            </p:custDataLst>
          </p:nvPr>
        </p:nvPicPr>
        <p:blipFill>
          <a:blip r:embed="rId6">
            <a:extLst>
              <a:ext uri="{28A0092B-C50C-407E-A947-70E740481C1C}">
                <a14:useLocalDpi xmlns:a14="http://schemas.microsoft.com/office/drawing/2010/main" xmlns="" val="0"/>
              </a:ext>
            </a:extLst>
          </a:blip>
          <a:stretch>
            <a:fillRect/>
          </a:stretch>
        </p:blipFill>
        <p:spPr>
          <a:xfrm>
            <a:off x="395536" y="1988840"/>
            <a:ext cx="4248472" cy="3386976"/>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261708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051720" y="2636912"/>
            <a:ext cx="5256584"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7200" b="1" cap="all" dirty="0" smtClean="0">
                <a:ln w="0"/>
                <a:gradFill flip="none">
                  <a:gsLst>
                    <a:gs pos="0">
                      <a:srgbClr val="A9A57C">
                        <a:tint val="75000"/>
                        <a:shade val="75000"/>
                        <a:satMod val="170000"/>
                      </a:srgbClr>
                    </a:gs>
                    <a:gs pos="49000">
                      <a:srgbClr val="A9A57C">
                        <a:tint val="88000"/>
                        <a:shade val="65000"/>
                        <a:satMod val="172000"/>
                      </a:srgbClr>
                    </a:gs>
                    <a:gs pos="50000">
                      <a:srgbClr val="A9A57C">
                        <a:shade val="65000"/>
                        <a:satMod val="130000"/>
                      </a:srgbClr>
                    </a:gs>
                    <a:gs pos="92000">
                      <a:srgbClr val="A9A57C">
                        <a:shade val="50000"/>
                        <a:satMod val="120000"/>
                      </a:srgbClr>
                    </a:gs>
                    <a:gs pos="100000">
                      <a:srgbClr val="A9A57C">
                        <a:shade val="48000"/>
                        <a:satMod val="120000"/>
                      </a:srgbClr>
                    </a:gs>
                  </a:gsLst>
                  <a:lin ang="5400000"/>
                </a:gradFill>
                <a:effectLst>
                  <a:reflection blurRad="12700" stA="50000" endPos="50000" dist="5000" dir="5400000" sy="-100000" rotWithShape="0"/>
                </a:effectLst>
                <a:latin typeface="Tw Cen MT"/>
              </a:rPr>
              <a:t>DISCUSSION</a:t>
            </a:r>
            <a:endParaRPr lang="fr-FR" sz="7200" b="1" cap="all" dirty="0">
              <a:ln w="0"/>
              <a:gradFill flip="none">
                <a:gsLst>
                  <a:gs pos="0">
                    <a:srgbClr val="A9A57C">
                      <a:tint val="75000"/>
                      <a:shade val="75000"/>
                      <a:satMod val="170000"/>
                    </a:srgbClr>
                  </a:gs>
                  <a:gs pos="49000">
                    <a:srgbClr val="A9A57C">
                      <a:tint val="88000"/>
                      <a:shade val="65000"/>
                      <a:satMod val="172000"/>
                    </a:srgbClr>
                  </a:gs>
                  <a:gs pos="50000">
                    <a:srgbClr val="A9A57C">
                      <a:shade val="65000"/>
                      <a:satMod val="130000"/>
                    </a:srgbClr>
                  </a:gs>
                  <a:gs pos="92000">
                    <a:srgbClr val="A9A57C">
                      <a:shade val="50000"/>
                      <a:satMod val="120000"/>
                    </a:srgbClr>
                  </a:gs>
                  <a:gs pos="100000">
                    <a:srgbClr val="A9A57C">
                      <a:shade val="48000"/>
                      <a:satMod val="120000"/>
                    </a:srgbClr>
                  </a:gs>
                </a:gsLst>
                <a:lin ang="5400000"/>
              </a:gradFill>
              <a:effectLst>
                <a:reflection blurRad="12700" stA="50000" endPos="50000" dist="5000" dir="5400000" sy="-100000" rotWithShape="0"/>
              </a:effectLst>
              <a:latin typeface="Tw Cen MT"/>
            </a:endParaRPr>
          </a:p>
        </p:txBody>
      </p:sp>
    </p:spTree>
    <p:extLst>
      <p:ext uri="{BB962C8B-B14F-4D97-AF65-F5344CB8AC3E}">
        <p14:creationId xmlns:p14="http://schemas.microsoft.com/office/powerpoint/2010/main" xmlns="" val="522388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5448" y="1905000"/>
            <a:ext cx="2377440" cy="1956048"/>
          </a:xfrm>
        </p:spPr>
        <p:txBody>
          <a:bodyPr>
            <a:normAutofit/>
          </a:bodyPr>
          <a:lstStyle/>
          <a:p>
            <a:r>
              <a:rPr lang="fr-CA" b="0" i="1" dirty="0"/>
              <a:t>Règlement sur les conflits d’intérêts de l’Université de </a:t>
            </a:r>
            <a:r>
              <a:rPr lang="fr-CA" b="0" i="1" dirty="0" smtClean="0"/>
              <a:t>Montréal</a:t>
            </a:r>
            <a:endParaRPr lang="en-US" b="0" i="1" dirty="0"/>
          </a:p>
        </p:txBody>
      </p:sp>
      <p:sp>
        <p:nvSpPr>
          <p:cNvPr id="4" name="Text Placeholder 3"/>
          <p:cNvSpPr>
            <a:spLocks noGrp="1"/>
          </p:cNvSpPr>
          <p:nvPr>
            <p:ph type="body" sz="half" idx="2"/>
            <p:custDataLst>
              <p:tags r:id="rId2"/>
            </p:custDataLst>
          </p:nvPr>
        </p:nvSpPr>
        <p:spPr>
          <a:xfrm>
            <a:off x="179512" y="3861048"/>
            <a:ext cx="2377440" cy="728464"/>
          </a:xfrm>
        </p:spPr>
        <p:txBody>
          <a:bodyPr/>
          <a:lstStyle/>
          <a:p>
            <a:r>
              <a:rPr lang="en-US" dirty="0" smtClean="0"/>
              <a:t>1993 / 2009</a:t>
            </a:r>
            <a:endParaRPr lang="en-US" dirty="0"/>
          </a:p>
        </p:txBody>
      </p:sp>
      <p:pic>
        <p:nvPicPr>
          <p:cNvPr id="5" name="Picture 4" descr="UdeM_Noir+PMS.eps"/>
          <p:cNvPicPr>
            <a:picLocks noChangeAspect="1"/>
          </p:cNvPicPr>
          <p:nvPr>
            <p:custDataLst>
              <p:tags r:id="rId3"/>
            </p:custDataLst>
          </p:nvPr>
        </p:nvPicPr>
        <p:blipFill>
          <a:blip r:embed="rId6" cstate="print">
            <a:extLst>
              <a:ext uri="{28A0092B-C50C-407E-A947-70E740481C1C}">
                <a14:useLocalDpi xmlns:a14="http://schemas.microsoft.com/office/drawing/2010/main" xmlns="" val="0"/>
              </a:ext>
            </a:extLst>
          </a:blip>
          <a:stretch>
            <a:fillRect/>
          </a:stretch>
        </p:blipFill>
        <p:spPr>
          <a:xfrm>
            <a:off x="323528" y="5013176"/>
            <a:ext cx="2088232" cy="987164"/>
          </a:xfrm>
          <a:prstGeom prst="rect">
            <a:avLst/>
          </a:prstGeom>
        </p:spPr>
      </p:pic>
      <p:pic>
        <p:nvPicPr>
          <p:cNvPr id="6" name="Picture 5" descr="Règlement10.23.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852332" y="0"/>
            <a:ext cx="4163786" cy="6858000"/>
          </a:xfrm>
          <a:prstGeom prst="rect">
            <a:avLst/>
          </a:prstGeom>
          <a:solidFill>
            <a:schemeClr val="tx1"/>
          </a:solidFill>
        </p:spPr>
      </p:pic>
    </p:spTree>
    <p:extLst>
      <p:ext uri="{BB962C8B-B14F-4D97-AF65-F5344CB8AC3E}">
        <p14:creationId xmlns:p14="http://schemas.microsoft.com/office/powerpoint/2010/main" xmlns="" val="339477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203848" y="1844824"/>
            <a:ext cx="5486400" cy="2952328"/>
          </a:xfrm>
        </p:spPr>
        <p:txBody>
          <a:bodyPr>
            <a:noAutofit/>
          </a:bodyPr>
          <a:lstStyle/>
          <a:p>
            <a:pPr marL="0" indent="0">
              <a:spcBef>
                <a:spcPts val="1200"/>
              </a:spcBef>
              <a:spcAft>
                <a:spcPts val="1200"/>
              </a:spcAft>
              <a:buNone/>
            </a:pPr>
            <a:r>
              <a:rPr lang="fr-CA" sz="2600" b="0" dirty="0" smtClean="0">
                <a:latin typeface="Arial" pitchFamily="34" charset="0"/>
                <a:cs typeface="Arial" pitchFamily="34" charset="0"/>
              </a:rPr>
              <a:t>Tout membre </a:t>
            </a:r>
            <a:r>
              <a:rPr lang="fr-CA" sz="2600" b="0" dirty="0">
                <a:latin typeface="Arial" pitchFamily="34" charset="0"/>
                <a:cs typeface="Arial" pitchFamily="34" charset="0"/>
              </a:rPr>
              <a:t>du personnel de l'Université de même que </a:t>
            </a:r>
            <a:r>
              <a:rPr lang="fr-CA" sz="2600" b="0" dirty="0" smtClean="0">
                <a:latin typeface="Arial" pitchFamily="34" charset="0"/>
                <a:cs typeface="Arial" pitchFamily="34" charset="0"/>
              </a:rPr>
              <a:t>tout </a:t>
            </a:r>
            <a:r>
              <a:rPr lang="fr-CA" sz="2600" b="0" i="1" dirty="0" smtClean="0">
                <a:latin typeface="Arial" pitchFamily="34" charset="0"/>
                <a:cs typeface="Arial" pitchFamily="34" charset="0"/>
              </a:rPr>
              <a:t>étudiant</a:t>
            </a:r>
            <a:r>
              <a:rPr lang="fr-CA" sz="2600" b="0" i="1" dirty="0" smtClean="0">
                <a:solidFill>
                  <a:schemeClr val="bg1"/>
                </a:solidFill>
                <a:latin typeface="Arial" pitchFamily="34" charset="0"/>
                <a:cs typeface="Arial" pitchFamily="34" charset="0"/>
              </a:rPr>
              <a:t>*</a:t>
            </a:r>
            <a:r>
              <a:rPr lang="fr-CA" sz="2600" b="0" dirty="0" smtClean="0">
                <a:latin typeface="Arial" pitchFamily="34" charset="0"/>
                <a:cs typeface="Arial" pitchFamily="34" charset="0"/>
              </a:rPr>
              <a:t> </a:t>
            </a:r>
            <a:r>
              <a:rPr lang="fr-CA" sz="2600" b="0" dirty="0">
                <a:latin typeface="Arial" pitchFamily="34" charset="0"/>
                <a:cs typeface="Arial" pitchFamily="34" charset="0"/>
              </a:rPr>
              <a:t>et </a:t>
            </a:r>
            <a:r>
              <a:rPr lang="fr-CA" sz="2600" b="0" dirty="0" smtClean="0">
                <a:latin typeface="Arial" pitchFamily="34" charset="0"/>
                <a:cs typeface="Arial" pitchFamily="34" charset="0"/>
              </a:rPr>
              <a:t>tout stagiaires postdoctoral peuvent </a:t>
            </a:r>
            <a:r>
              <a:rPr lang="fr-CA" sz="2600" b="0" dirty="0">
                <a:latin typeface="Arial" pitchFamily="34" charset="0"/>
                <a:cs typeface="Arial" pitchFamily="34" charset="0"/>
              </a:rPr>
              <a:t>être </a:t>
            </a:r>
            <a:r>
              <a:rPr lang="fr-CA" sz="2600" b="0" dirty="0" smtClean="0">
                <a:latin typeface="Arial" pitchFamily="34" charset="0"/>
                <a:cs typeface="Arial" pitchFamily="34" charset="0"/>
              </a:rPr>
              <a:t>placés </a:t>
            </a:r>
            <a:r>
              <a:rPr lang="fr-CA" sz="2600" b="0" dirty="0">
                <a:latin typeface="Arial" pitchFamily="34" charset="0"/>
                <a:cs typeface="Arial" pitchFamily="34" charset="0"/>
              </a:rPr>
              <a:t>en situation de conflit </a:t>
            </a:r>
            <a:r>
              <a:rPr lang="fr-CA" sz="2600" b="0" dirty="0" smtClean="0">
                <a:latin typeface="Arial" pitchFamily="34" charset="0"/>
                <a:cs typeface="Arial" pitchFamily="34" charset="0"/>
              </a:rPr>
              <a:t>d'intérêts </a:t>
            </a:r>
            <a:r>
              <a:rPr lang="fr-CA" sz="2600" b="0" dirty="0">
                <a:latin typeface="Arial" pitchFamily="34" charset="0"/>
                <a:cs typeface="Arial" pitchFamily="34" charset="0"/>
              </a:rPr>
              <a:t>à </a:t>
            </a:r>
            <a:r>
              <a:rPr lang="fr-CA" sz="2600" b="0" dirty="0" smtClean="0">
                <a:latin typeface="Arial" pitchFamily="34" charset="0"/>
                <a:cs typeface="Arial" pitchFamily="34" charset="0"/>
              </a:rPr>
              <a:t>l’occasion </a:t>
            </a:r>
            <a:r>
              <a:rPr lang="fr-CA" sz="2600" b="0" dirty="0">
                <a:latin typeface="Arial" pitchFamily="34" charset="0"/>
                <a:cs typeface="Arial" pitchFamily="34" charset="0"/>
              </a:rPr>
              <a:t>de </a:t>
            </a:r>
            <a:r>
              <a:rPr lang="fr-CA" sz="2600" b="0" dirty="0" smtClean="0">
                <a:latin typeface="Arial" pitchFamily="34" charset="0"/>
                <a:cs typeface="Arial" pitchFamily="34" charset="0"/>
              </a:rPr>
              <a:t>leur </a:t>
            </a:r>
            <a:r>
              <a:rPr lang="fr-CA" sz="2600" b="0" dirty="0">
                <a:latin typeface="Arial" pitchFamily="34" charset="0"/>
                <a:cs typeface="Arial" pitchFamily="34" charset="0"/>
              </a:rPr>
              <a:t>fonctions ou à </a:t>
            </a:r>
            <a:r>
              <a:rPr lang="fr-CA" sz="2600" b="0" dirty="0" smtClean="0">
                <a:latin typeface="Arial" pitchFamily="34" charset="0"/>
                <a:cs typeface="Arial" pitchFamily="34" charset="0"/>
              </a:rPr>
              <a:t>l’occasion </a:t>
            </a:r>
            <a:r>
              <a:rPr lang="fr-CA" sz="2600" b="0" dirty="0">
                <a:latin typeface="Arial" pitchFamily="34" charset="0"/>
                <a:cs typeface="Arial" pitchFamily="34" charset="0"/>
              </a:rPr>
              <a:t>d'activités </a:t>
            </a:r>
            <a:r>
              <a:rPr lang="fr-CA" sz="2600" b="0" dirty="0" smtClean="0">
                <a:latin typeface="Arial" pitchFamily="34" charset="0"/>
                <a:cs typeface="Arial" pitchFamily="34" charset="0"/>
              </a:rPr>
              <a:t>extérieures.</a:t>
            </a:r>
          </a:p>
        </p:txBody>
      </p:sp>
      <p:sp>
        <p:nvSpPr>
          <p:cNvPr id="3" name="Titre 2"/>
          <p:cNvSpPr>
            <a:spLocks noGrp="1"/>
          </p:cNvSpPr>
          <p:nvPr>
            <p:ph type="title"/>
            <p:custDataLst>
              <p:tags r:id="rId2"/>
            </p:custDataLst>
          </p:nvPr>
        </p:nvSpPr>
        <p:spPr/>
        <p:txBody>
          <a:bodyPr/>
          <a:lstStyle/>
          <a:p>
            <a:r>
              <a:rPr lang="fr-CA" dirty="0" smtClean="0"/>
              <a:t>Préambule</a:t>
            </a:r>
            <a:endParaRPr lang="fr-CA" dirty="0"/>
          </a:p>
        </p:txBody>
      </p:sp>
      <p:sp>
        <p:nvSpPr>
          <p:cNvPr id="4" name="Espace réservé du texte 3"/>
          <p:cNvSpPr>
            <a:spLocks noGrp="1"/>
          </p:cNvSpPr>
          <p:nvPr>
            <p:ph type="body" sz="half" idx="2"/>
            <p:custDataLst>
              <p:tags r:id="rId3"/>
            </p:custDataLst>
          </p:nvPr>
        </p:nvSpPr>
        <p:spPr/>
        <p:txBody>
          <a:bodyPr/>
          <a:lstStyle/>
          <a:p>
            <a:r>
              <a:rPr lang="fr-CA" i="1" dirty="0" smtClean="0"/>
              <a:t>Règlement sur les conflits d’intérêts de l’Université de Montréal</a:t>
            </a:r>
          </a:p>
        </p:txBody>
      </p:sp>
      <p:sp>
        <p:nvSpPr>
          <p:cNvPr id="5" name="ZoneTexte 4"/>
          <p:cNvSpPr txBox="1"/>
          <p:nvPr>
            <p:custDataLst>
              <p:tags r:id="rId4"/>
            </p:custDataLst>
          </p:nvPr>
        </p:nvSpPr>
        <p:spPr>
          <a:xfrm>
            <a:off x="539552" y="5661248"/>
            <a:ext cx="7920880" cy="646331"/>
          </a:xfrm>
          <a:prstGeom prst="rect">
            <a:avLst/>
          </a:prstGeom>
          <a:noFill/>
        </p:spPr>
        <p:txBody>
          <a:bodyPr wrap="square" rtlCol="0">
            <a:spAutoFit/>
          </a:bodyPr>
          <a:lstStyle/>
          <a:p>
            <a:pPr defTabSz="914400"/>
            <a:r>
              <a:rPr lang="fr-CA" dirty="0" smtClean="0">
                <a:solidFill>
                  <a:prstClr val="black"/>
                </a:solidFill>
                <a:latin typeface="Arial" pitchFamily="34" charset="0"/>
                <a:cs typeface="Arial" pitchFamily="34" charset="0"/>
              </a:rPr>
              <a:t>* Étudiant signifie : tout étudiant de premier cycle participant à des projets de recherche, tout étudiant de deuxième et troisième cycles.</a:t>
            </a:r>
            <a:endParaRPr lang="fr-CA" dirty="0">
              <a:solidFill>
                <a:prstClr val="black"/>
              </a:solidFill>
              <a:latin typeface="Tw Cen MT"/>
            </a:endParaRPr>
          </a:p>
        </p:txBody>
      </p:sp>
    </p:spTree>
    <p:extLst>
      <p:ext uri="{BB962C8B-B14F-4D97-AF65-F5344CB8AC3E}">
        <p14:creationId xmlns:p14="http://schemas.microsoft.com/office/powerpoint/2010/main" xmlns="" val="1212460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3203848" y="1556792"/>
            <a:ext cx="5544616" cy="4752528"/>
          </a:xfrm>
        </p:spPr>
        <p:txBody>
          <a:bodyPr>
            <a:normAutofit fontScale="92500" lnSpcReduction="10000"/>
          </a:bodyPr>
          <a:lstStyle/>
          <a:p>
            <a:pPr marL="0" indent="0">
              <a:buNone/>
            </a:pPr>
            <a:r>
              <a:rPr lang="fr-CA" sz="2600" b="0" dirty="0" smtClean="0">
                <a:latin typeface="Arial"/>
                <a:cs typeface="Arial"/>
              </a:rPr>
              <a:t>Une </a:t>
            </a:r>
            <a:r>
              <a:rPr lang="fr-CA" sz="2600" b="0" dirty="0">
                <a:latin typeface="Arial"/>
                <a:cs typeface="Arial"/>
              </a:rPr>
              <a:t>situation </a:t>
            </a:r>
            <a:r>
              <a:rPr lang="fr-CA" sz="2600" b="0" dirty="0" smtClean="0">
                <a:latin typeface="Arial"/>
                <a:cs typeface="Arial"/>
              </a:rPr>
              <a:t>dans </a:t>
            </a:r>
            <a:r>
              <a:rPr lang="fr-CA" sz="2600" b="0" dirty="0">
                <a:latin typeface="Arial"/>
                <a:cs typeface="Arial"/>
              </a:rPr>
              <a:t>laquelle une personne a un intérêt privé assez important pour que celui-ci </a:t>
            </a:r>
            <a:r>
              <a:rPr lang="fr-CA" sz="2600" b="0" dirty="0" smtClean="0">
                <a:latin typeface="Arial"/>
                <a:cs typeface="Arial"/>
              </a:rPr>
              <a:t>puisse influencer </a:t>
            </a:r>
            <a:r>
              <a:rPr lang="fr-CA" sz="2600" b="0" dirty="0">
                <a:latin typeface="Arial"/>
                <a:cs typeface="Arial"/>
              </a:rPr>
              <a:t>sa capacité </a:t>
            </a:r>
            <a:r>
              <a:rPr lang="fr-CA" sz="2600" b="0" dirty="0" smtClean="0">
                <a:latin typeface="Arial"/>
                <a:cs typeface="Arial"/>
              </a:rPr>
              <a:t>d’exercer son bon jugement en </a:t>
            </a:r>
            <a:r>
              <a:rPr lang="fr-CA" sz="2600" b="0" dirty="0">
                <a:latin typeface="Arial"/>
                <a:cs typeface="Arial"/>
              </a:rPr>
              <a:t>accord </a:t>
            </a:r>
            <a:r>
              <a:rPr lang="fr-CA" sz="2600" b="0" dirty="0" smtClean="0">
                <a:latin typeface="Arial"/>
                <a:cs typeface="Arial"/>
              </a:rPr>
              <a:t>avec </a:t>
            </a:r>
            <a:r>
              <a:rPr lang="fr-CA" sz="2600" b="0" dirty="0">
                <a:latin typeface="Arial"/>
                <a:cs typeface="Arial"/>
              </a:rPr>
              <a:t>ses obligations professionnelles</a:t>
            </a:r>
            <a:r>
              <a:rPr lang="fr-CA" sz="2600" b="0" dirty="0" smtClean="0">
                <a:latin typeface="Arial"/>
                <a:cs typeface="Arial"/>
              </a:rPr>
              <a:t>.</a:t>
            </a:r>
          </a:p>
          <a:p>
            <a:pPr lvl="1"/>
            <a:r>
              <a:rPr lang="fr-CA" sz="2400" dirty="0"/>
              <a:t>E</a:t>
            </a:r>
            <a:r>
              <a:rPr lang="fr-CA" sz="2400" dirty="0" smtClean="0"/>
              <a:t>x: Le </a:t>
            </a:r>
            <a:r>
              <a:rPr lang="fr-CA" sz="2400" dirty="0"/>
              <a:t>cadre </a:t>
            </a:r>
            <a:r>
              <a:rPr lang="fr-CA" sz="2400" dirty="0" smtClean="0"/>
              <a:t>qui engage </a:t>
            </a:r>
            <a:r>
              <a:rPr lang="fr-CA" sz="2400" dirty="0"/>
              <a:t>un membre de sa famille à l’Université</a:t>
            </a:r>
            <a:r>
              <a:rPr lang="fr-CA" sz="2400" dirty="0" smtClean="0"/>
              <a:t>.</a:t>
            </a:r>
          </a:p>
          <a:p>
            <a:pPr marL="800100" lvl="1" indent="-342900">
              <a:buFont typeface="Arial"/>
              <a:buChar char="•"/>
            </a:pPr>
            <a:r>
              <a:rPr lang="fr-CA" sz="2200" b="1" dirty="0">
                <a:solidFill>
                  <a:srgbClr val="B80F15"/>
                </a:solidFill>
              </a:rPr>
              <a:t>Intérêt </a:t>
            </a:r>
            <a:r>
              <a:rPr lang="fr-CA" sz="2200" b="1" dirty="0" smtClean="0">
                <a:solidFill>
                  <a:srgbClr val="B80F15"/>
                </a:solidFill>
              </a:rPr>
              <a:t>personnel </a:t>
            </a:r>
            <a:r>
              <a:rPr lang="fr-CA" sz="2200" dirty="0" smtClean="0"/>
              <a:t>: favoriser sa famille</a:t>
            </a:r>
            <a:endParaRPr lang="fr-CA" sz="2200" dirty="0"/>
          </a:p>
          <a:p>
            <a:pPr marL="800100" lvl="1" indent="-342900">
              <a:buFont typeface="Arial"/>
              <a:buChar char="•"/>
            </a:pPr>
            <a:r>
              <a:rPr lang="fr-CA" sz="2200" b="1" dirty="0">
                <a:solidFill>
                  <a:srgbClr val="B80F15"/>
                </a:solidFill>
              </a:rPr>
              <a:t>Obligation</a:t>
            </a:r>
            <a:r>
              <a:rPr lang="fr-CA" sz="2200" dirty="0">
                <a:solidFill>
                  <a:srgbClr val="B80F15"/>
                </a:solidFill>
              </a:rPr>
              <a:t> </a:t>
            </a:r>
            <a:r>
              <a:rPr lang="fr-CA" sz="2200" b="1" dirty="0" smtClean="0">
                <a:solidFill>
                  <a:srgbClr val="B80F15"/>
                </a:solidFill>
              </a:rPr>
              <a:t>professionnelle </a:t>
            </a:r>
            <a:r>
              <a:rPr lang="fr-CA" sz="2200" dirty="0" smtClean="0">
                <a:solidFill>
                  <a:srgbClr val="000000"/>
                </a:solidFill>
              </a:rPr>
              <a:t>: </a:t>
            </a:r>
            <a:r>
              <a:rPr lang="fr-CA" sz="2200" dirty="0">
                <a:solidFill>
                  <a:srgbClr val="000000"/>
                </a:solidFill>
              </a:rPr>
              <a:t>embaucher le meilleur candidat</a:t>
            </a:r>
          </a:p>
          <a:p>
            <a:pPr marL="800100" lvl="1" indent="-342900">
              <a:buFont typeface="Arial"/>
              <a:buChar char="•"/>
            </a:pPr>
            <a:r>
              <a:rPr lang="fr-CA" sz="2200" b="1" dirty="0" smtClean="0">
                <a:solidFill>
                  <a:srgbClr val="B80F15"/>
                </a:solidFill>
              </a:rPr>
              <a:t>Conflit </a:t>
            </a:r>
            <a:r>
              <a:rPr lang="fr-CA" sz="2200" dirty="0" smtClean="0">
                <a:solidFill>
                  <a:srgbClr val="000000"/>
                </a:solidFill>
              </a:rPr>
              <a:t>: l’intérêt </a:t>
            </a:r>
            <a:r>
              <a:rPr lang="fr-CA" sz="2200" dirty="0">
                <a:solidFill>
                  <a:srgbClr val="000000"/>
                </a:solidFill>
              </a:rPr>
              <a:t>personnel influence l’obligation </a:t>
            </a:r>
            <a:r>
              <a:rPr lang="fr-CA" sz="2200" dirty="0" smtClean="0">
                <a:solidFill>
                  <a:srgbClr val="000000"/>
                </a:solidFill>
              </a:rPr>
              <a:t>professionnelle</a:t>
            </a:r>
            <a:endParaRPr lang="fr-CA" sz="2200" b="0" dirty="0" smtClean="0">
              <a:solidFill>
                <a:srgbClr val="000000"/>
              </a:solidFill>
            </a:endParaRPr>
          </a:p>
        </p:txBody>
      </p:sp>
      <p:sp>
        <p:nvSpPr>
          <p:cNvPr id="3" name="Titre 2"/>
          <p:cNvSpPr>
            <a:spLocks noGrp="1"/>
          </p:cNvSpPr>
          <p:nvPr>
            <p:ph type="title"/>
            <p:custDataLst>
              <p:tags r:id="rId2"/>
            </p:custDataLst>
          </p:nvPr>
        </p:nvSpPr>
        <p:spPr/>
        <p:txBody>
          <a:bodyPr>
            <a:normAutofit/>
          </a:bodyPr>
          <a:lstStyle/>
          <a:p>
            <a:r>
              <a:rPr lang="fr-CA" dirty="0" smtClean="0">
                <a:latin typeface="Arial"/>
                <a:cs typeface="Arial"/>
              </a:rPr>
              <a:t>Les différents types de conflits</a:t>
            </a:r>
            <a:endParaRPr lang="fr-CA" dirty="0">
              <a:latin typeface="Arial"/>
              <a:cs typeface="Arial"/>
            </a:endParaRPr>
          </a:p>
        </p:txBody>
      </p:sp>
      <p:sp>
        <p:nvSpPr>
          <p:cNvPr id="4" name="Espace réservé du texte 3"/>
          <p:cNvSpPr>
            <a:spLocks noGrp="1"/>
          </p:cNvSpPr>
          <p:nvPr>
            <p:ph type="body" sz="half" idx="2"/>
            <p:custDataLst>
              <p:tags r:id="rId3"/>
            </p:custDataLst>
          </p:nvPr>
        </p:nvSpPr>
        <p:spPr/>
        <p:txBody>
          <a:bodyPr>
            <a:normAutofit fontScale="85000" lnSpcReduction="20000"/>
          </a:bodyPr>
          <a:lstStyle/>
          <a:p>
            <a:r>
              <a:rPr lang="fr-CA" sz="2100" b="1" i="1" dirty="0"/>
              <a:t>Intérêts </a:t>
            </a:r>
            <a:endParaRPr lang="fr-CA" sz="2100" b="1" i="1" dirty="0" smtClean="0"/>
          </a:p>
          <a:p>
            <a:r>
              <a:rPr lang="fr-CA" dirty="0" smtClean="0"/>
              <a:t>Rôles</a:t>
            </a:r>
            <a:endParaRPr lang="fr-CA" b="1" dirty="0" smtClean="0"/>
          </a:p>
          <a:p>
            <a:r>
              <a:rPr lang="fr-CA" dirty="0" smtClean="0"/>
              <a:t>Engagements</a:t>
            </a:r>
          </a:p>
          <a:p>
            <a:r>
              <a:rPr lang="fr-CA" dirty="0"/>
              <a:t>Institutionnels</a:t>
            </a:r>
            <a:endParaRPr lang="fr-CA" dirty="0" smtClean="0"/>
          </a:p>
        </p:txBody>
      </p:sp>
      <p:sp>
        <p:nvSpPr>
          <p:cNvPr id="7" name="Titre 1"/>
          <p:cNvSpPr txBox="1">
            <a:spLocks/>
          </p:cNvSpPr>
          <p:nvPr>
            <p:custDataLst>
              <p:tags r:id="rId4"/>
            </p:custDataLst>
          </p:nvPr>
        </p:nvSpPr>
        <p:spPr>
          <a:xfrm>
            <a:off x="3059832" y="548680"/>
            <a:ext cx="5112568" cy="64807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pPr algn="r"/>
            <a:endParaRPr lang="fr-CA" sz="2400">
              <a:ln w="12700" cmpd="sng">
                <a:solidFill>
                  <a:srgbClr val="EE2A7B">
                    <a:satMod val="120000"/>
                    <a:shade val="80000"/>
                  </a:srgbClr>
                </a:solidFill>
                <a:prstDash val="solid"/>
              </a:ln>
              <a:solidFill>
                <a:prstClr val="black"/>
              </a:solidFill>
              <a:effectLst>
                <a:glow rad="53100">
                  <a:srgbClr val="EE2A7B">
                    <a:satMod val="180000"/>
                    <a:alpha val="30000"/>
                  </a:srgbClr>
                </a:glow>
              </a:effectLst>
              <a:latin typeface="Arial"/>
              <a:cs typeface="Arial"/>
            </a:endParaRPr>
          </a:p>
        </p:txBody>
      </p:sp>
      <p:sp>
        <p:nvSpPr>
          <p:cNvPr id="6" name="Rectangle 5"/>
          <p:cNvSpPr/>
          <p:nvPr>
            <p:custDataLst>
              <p:tags r:id="rId5"/>
            </p:custDataLst>
          </p:nvPr>
        </p:nvSpPr>
        <p:spPr>
          <a:xfrm>
            <a:off x="5575953" y="548680"/>
            <a:ext cx="3099501" cy="461665"/>
          </a:xfrm>
          <a:prstGeom prst="rect">
            <a:avLst/>
          </a:prstGeom>
        </p:spPr>
        <p:txBody>
          <a:bodyPr wrap="none">
            <a:spAutoFit/>
          </a:bodyPr>
          <a:lstStyle/>
          <a:p>
            <a:pPr algn="r" defTabSz="914400"/>
            <a:r>
              <a:rPr lang="fr-CA" sz="2400" b="1" i="1" dirty="0">
                <a:solidFill>
                  <a:prstClr val="black"/>
                </a:solidFill>
                <a:latin typeface="Arial"/>
                <a:cs typeface="Arial"/>
              </a:rPr>
              <a:t>Le conflit d’intérêts</a:t>
            </a:r>
          </a:p>
        </p:txBody>
      </p:sp>
    </p:spTree>
    <p:extLst>
      <p:ext uri="{BB962C8B-B14F-4D97-AF65-F5344CB8AC3E}">
        <p14:creationId xmlns:p14="http://schemas.microsoft.com/office/powerpoint/2010/main" xmlns="" val="1470457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CA" dirty="0" smtClean="0"/>
              <a:t>Exemple de conflit d’intérêts</a:t>
            </a:r>
            <a:endParaRPr lang="fr-CA" dirty="0"/>
          </a:p>
        </p:txBody>
      </p:sp>
      <p:sp>
        <p:nvSpPr>
          <p:cNvPr id="9" name="Espace réservé du contenu 1"/>
          <p:cNvSpPr txBox="1">
            <a:spLocks/>
          </p:cNvSpPr>
          <p:nvPr>
            <p:custDataLst>
              <p:tags r:id="rId2"/>
            </p:custDataLst>
          </p:nvPr>
        </p:nvSpPr>
        <p:spPr>
          <a:xfrm>
            <a:off x="935596" y="2420888"/>
            <a:ext cx="7272808" cy="504056"/>
          </a:xfrm>
          <a:prstGeom prst="rect">
            <a:avLst/>
          </a:prstGeom>
          <a:solidFill>
            <a:schemeClr val="bg2">
              <a:lumMod val="50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268288" indent="-268288" algn="l" defTabSz="914400" rtl="0" eaLnBrk="1" latinLnBrk="0" hangingPunct="1">
              <a:lnSpc>
                <a:spcPct val="100000"/>
              </a:lnSpc>
              <a:spcBef>
                <a:spcPts val="600"/>
              </a:spcBef>
              <a:spcAft>
                <a:spcPts val="600"/>
              </a:spcAft>
              <a:buClrTx/>
              <a:buSzPct val="100000"/>
              <a:buFont typeface="Arial" pitchFamily="34" charset="0"/>
              <a:buChar char="•"/>
              <a:defRPr sz="2800" b="0" kern="1200">
                <a:solidFill>
                  <a:srgbClr val="008000"/>
                </a:solidFill>
                <a:effectLst/>
                <a:latin typeface="Arial"/>
                <a:ea typeface="+mn-ea"/>
                <a:cs typeface="Arial"/>
              </a:defRPr>
            </a:lvl1pPr>
            <a:lvl2pPr marL="627063" indent="-271463" algn="l" defTabSz="914400" rtl="0" eaLnBrk="1" latinLnBrk="0" hangingPunct="1">
              <a:lnSpc>
                <a:spcPct val="100000"/>
              </a:lnSpc>
              <a:spcBef>
                <a:spcPts val="600"/>
              </a:spcBef>
              <a:spcAft>
                <a:spcPts val="600"/>
              </a:spcAft>
              <a:buClrTx/>
              <a:buFont typeface="Arial" pitchFamily="34" charset="0"/>
              <a:buChar char="•"/>
              <a:defRPr sz="2400" kern="1200">
                <a:solidFill>
                  <a:schemeClr val="bg1"/>
                </a:solidFill>
                <a:effectLst/>
                <a:latin typeface="Arial"/>
                <a:ea typeface="+mn-ea"/>
                <a:cs typeface="Arial"/>
              </a:defRPr>
            </a:lvl2pPr>
            <a:lvl3pPr marL="982663" indent="-274638" algn="l" defTabSz="914400" rtl="0" eaLnBrk="1" latinLnBrk="0" hangingPunct="1">
              <a:lnSpc>
                <a:spcPct val="100000"/>
              </a:lnSpc>
              <a:spcBef>
                <a:spcPts val="600"/>
              </a:spcBef>
              <a:spcAft>
                <a:spcPts val="600"/>
              </a:spcAft>
              <a:buClrTx/>
              <a:buFont typeface="Arial" pitchFamily="34" charset="0"/>
              <a:buChar char="•"/>
              <a:defRPr sz="2000" kern="1200">
                <a:solidFill>
                  <a:schemeClr val="tx1"/>
                </a:solidFill>
                <a:effectLst/>
                <a:latin typeface="Arial"/>
                <a:ea typeface="+mn-ea"/>
                <a:cs typeface="Arial"/>
              </a:defRPr>
            </a:lvl3pPr>
            <a:lvl4pPr marL="1433513" indent="-274638" algn="l" defTabSz="914400" rtl="0" eaLnBrk="1" latinLnBrk="0" hangingPunct="1">
              <a:lnSpc>
                <a:spcPct val="100000"/>
              </a:lnSpc>
              <a:spcBef>
                <a:spcPts val="600"/>
              </a:spcBef>
              <a:spcAft>
                <a:spcPts val="600"/>
              </a:spcAft>
              <a:buClr>
                <a:schemeClr val="accent4"/>
              </a:buClr>
              <a:buFont typeface="Arial" pitchFamily="34" charset="0"/>
              <a:buChar char="•"/>
              <a:defRPr sz="1800" kern="1200">
                <a:solidFill>
                  <a:schemeClr val="tx1"/>
                </a:solidFill>
                <a:effectLst/>
                <a:latin typeface="Arial"/>
                <a:ea typeface="+mn-ea"/>
                <a:cs typeface="Arial"/>
              </a:defRPr>
            </a:lvl4pPr>
            <a:lvl5pPr marL="2073275" indent="-285750" algn="l" defTabSz="914400" rtl="0" eaLnBrk="1" latinLnBrk="0" hangingPunct="1">
              <a:lnSpc>
                <a:spcPct val="100000"/>
              </a:lnSpc>
              <a:spcBef>
                <a:spcPts val="600"/>
              </a:spcBef>
              <a:spcAft>
                <a:spcPts val="600"/>
              </a:spcAft>
              <a:buClr>
                <a:schemeClr val="accent5"/>
              </a:buClr>
              <a:buFont typeface="Arial" pitchFamily="34" charset="0"/>
              <a:buChar char="•"/>
              <a:defRPr sz="1600" kern="1200" baseline="0">
                <a:solidFill>
                  <a:schemeClr val="tx1"/>
                </a:solidFill>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lvl="1" indent="0" algn="ctr">
              <a:buSzPct val="100000"/>
              <a:buFont typeface="Arial" pitchFamily="34" charset="0"/>
              <a:buNone/>
            </a:pPr>
            <a:r>
              <a:rPr lang="fr-CA" sz="2200" dirty="0" smtClean="0">
                <a:solidFill>
                  <a:srgbClr val="B2D235"/>
                </a:solidFill>
              </a:rPr>
              <a:t>Le cadre engage un membre de sa famille à l’Université </a:t>
            </a:r>
          </a:p>
        </p:txBody>
      </p:sp>
      <p:sp>
        <p:nvSpPr>
          <p:cNvPr id="12" name="ZoneTexte 11"/>
          <p:cNvSpPr txBox="1"/>
          <p:nvPr>
            <p:custDataLst>
              <p:tags r:id="rId3"/>
            </p:custDataLst>
          </p:nvPr>
        </p:nvSpPr>
        <p:spPr>
          <a:xfrm>
            <a:off x="755576" y="3140968"/>
            <a:ext cx="7920880" cy="2800767"/>
          </a:xfrm>
          <a:prstGeom prst="rect">
            <a:avLst/>
          </a:prstGeom>
          <a:noFill/>
        </p:spPr>
        <p:txBody>
          <a:bodyPr wrap="square" rtlCol="0">
            <a:spAutoFit/>
          </a:bodyPr>
          <a:lstStyle/>
          <a:p>
            <a:pPr marL="285750" indent="-285750" defTabSz="914400">
              <a:buFont typeface="Arial"/>
              <a:buChar char="•"/>
            </a:pPr>
            <a:r>
              <a:rPr lang="fr-CA" sz="2200" i="1" dirty="0" smtClean="0">
                <a:solidFill>
                  <a:srgbClr val="008000"/>
                </a:solidFill>
                <a:latin typeface="Arial"/>
                <a:cs typeface="Arial"/>
              </a:rPr>
              <a:t>Réel </a:t>
            </a:r>
            <a:r>
              <a:rPr lang="fr-CA" sz="2200" dirty="0" smtClean="0">
                <a:solidFill>
                  <a:srgbClr val="008000"/>
                </a:solidFill>
                <a:latin typeface="Arial"/>
                <a:cs typeface="Arial"/>
              </a:rPr>
              <a:t>: l’intérêt influence vraiment le jugement professionnel</a:t>
            </a:r>
          </a:p>
          <a:p>
            <a:pPr marL="742950" lvl="1" indent="-285750" defTabSz="914400">
              <a:spcAft>
                <a:spcPts val="600"/>
              </a:spcAft>
              <a:buFont typeface="Arial"/>
              <a:buChar char="•"/>
            </a:pPr>
            <a:r>
              <a:rPr lang="fr-CA" sz="2000" dirty="0">
                <a:solidFill>
                  <a:prstClr val="black"/>
                </a:solidFill>
                <a:latin typeface="Arial"/>
                <a:cs typeface="Arial"/>
              </a:rPr>
              <a:t>E</a:t>
            </a:r>
            <a:r>
              <a:rPr lang="fr-CA" sz="2000" dirty="0" smtClean="0">
                <a:solidFill>
                  <a:prstClr val="black"/>
                </a:solidFill>
                <a:latin typeface="Arial"/>
                <a:cs typeface="Arial"/>
              </a:rPr>
              <a:t>x. l’intérêt familial </a:t>
            </a:r>
            <a:r>
              <a:rPr lang="fr-CA" sz="2000" dirty="0" smtClean="0">
                <a:solidFill>
                  <a:srgbClr val="B80F15"/>
                </a:solidFill>
                <a:latin typeface="Arial"/>
                <a:cs typeface="Arial"/>
              </a:rPr>
              <a:t>influence le cadre à choisir un membre de sa famille</a:t>
            </a:r>
            <a:r>
              <a:rPr lang="fr-CA" sz="2000" dirty="0" smtClean="0">
                <a:solidFill>
                  <a:prstClr val="white"/>
                </a:solidFill>
                <a:latin typeface="Arial"/>
                <a:cs typeface="Arial"/>
              </a:rPr>
              <a:t> </a:t>
            </a:r>
            <a:r>
              <a:rPr lang="fr-CA" sz="2000" dirty="0" smtClean="0">
                <a:solidFill>
                  <a:prstClr val="black"/>
                </a:solidFill>
                <a:latin typeface="Arial"/>
                <a:cs typeface="Arial"/>
              </a:rPr>
              <a:t>au lieu du meilleur candidat pour le poste.</a:t>
            </a:r>
            <a:endParaRPr lang="fr-CA" sz="2000" dirty="0">
              <a:solidFill>
                <a:prstClr val="black"/>
              </a:solidFill>
              <a:latin typeface="Arial"/>
              <a:cs typeface="Arial"/>
            </a:endParaRPr>
          </a:p>
          <a:p>
            <a:pPr marL="285750" indent="-285750" defTabSz="914400">
              <a:buFont typeface="Arial"/>
              <a:buChar char="•"/>
            </a:pPr>
            <a:r>
              <a:rPr lang="fr-CA" sz="2200" i="1" dirty="0" smtClean="0">
                <a:solidFill>
                  <a:srgbClr val="008000"/>
                </a:solidFill>
                <a:latin typeface="Arial"/>
                <a:cs typeface="Arial"/>
              </a:rPr>
              <a:t>Potentiel </a:t>
            </a:r>
            <a:r>
              <a:rPr lang="fr-CA" sz="2200" dirty="0" smtClean="0">
                <a:solidFill>
                  <a:srgbClr val="008000"/>
                </a:solidFill>
                <a:latin typeface="Arial"/>
                <a:cs typeface="Arial"/>
              </a:rPr>
              <a:t>: le CI ou l’apparence de CI risquent d’avoir lieu</a:t>
            </a:r>
          </a:p>
          <a:p>
            <a:pPr marL="742950" lvl="1" indent="-285750" defTabSz="914400">
              <a:spcAft>
                <a:spcPts val="600"/>
              </a:spcAft>
              <a:buFont typeface="Arial"/>
              <a:buChar char="•"/>
            </a:pPr>
            <a:r>
              <a:rPr lang="fr-CA" sz="2000" dirty="0">
                <a:solidFill>
                  <a:prstClr val="black"/>
                </a:solidFill>
                <a:latin typeface="Arial"/>
                <a:cs typeface="Arial"/>
              </a:rPr>
              <a:t>E</a:t>
            </a:r>
            <a:r>
              <a:rPr lang="fr-CA" sz="2000" dirty="0" smtClean="0">
                <a:solidFill>
                  <a:prstClr val="black"/>
                </a:solidFill>
                <a:latin typeface="Arial"/>
                <a:cs typeface="Arial"/>
              </a:rPr>
              <a:t>x. un membre de la famille se présente pour un entrevue.</a:t>
            </a:r>
            <a:endParaRPr lang="fr-CA" sz="2000" dirty="0">
              <a:solidFill>
                <a:srgbClr val="008000"/>
              </a:solidFill>
              <a:latin typeface="Arial"/>
              <a:cs typeface="Arial"/>
            </a:endParaRPr>
          </a:p>
          <a:p>
            <a:pPr marL="285750" indent="-285750" defTabSz="914400">
              <a:buFont typeface="Arial"/>
              <a:buChar char="•"/>
            </a:pPr>
            <a:r>
              <a:rPr lang="fr-CA" sz="2200" i="1" dirty="0" smtClean="0">
                <a:solidFill>
                  <a:srgbClr val="008000"/>
                </a:solidFill>
                <a:latin typeface="Arial"/>
                <a:cs typeface="Arial"/>
              </a:rPr>
              <a:t>Apparent </a:t>
            </a:r>
            <a:r>
              <a:rPr lang="fr-CA" sz="2200" dirty="0" smtClean="0">
                <a:solidFill>
                  <a:srgbClr val="008000"/>
                </a:solidFill>
                <a:latin typeface="Arial"/>
                <a:cs typeface="Arial"/>
              </a:rPr>
              <a:t>: aucun </a:t>
            </a:r>
            <a:r>
              <a:rPr lang="fr-CA" sz="2200" dirty="0">
                <a:solidFill>
                  <a:srgbClr val="008000"/>
                </a:solidFill>
                <a:latin typeface="Arial"/>
                <a:cs typeface="Arial"/>
              </a:rPr>
              <a:t>manque </a:t>
            </a:r>
            <a:r>
              <a:rPr lang="fr-CA" sz="2200" dirty="0" smtClean="0">
                <a:solidFill>
                  <a:srgbClr val="008000"/>
                </a:solidFill>
                <a:latin typeface="Arial"/>
                <a:cs typeface="Arial"/>
              </a:rPr>
              <a:t>à une obligation professionnelle</a:t>
            </a:r>
          </a:p>
          <a:p>
            <a:pPr marL="742950" lvl="1" indent="-285750" defTabSz="914400">
              <a:buFont typeface="Arial"/>
              <a:buChar char="•"/>
            </a:pPr>
            <a:r>
              <a:rPr lang="fr-CA" sz="2000" dirty="0">
                <a:solidFill>
                  <a:srgbClr val="000000"/>
                </a:solidFill>
                <a:latin typeface="Arial"/>
                <a:cs typeface="Arial"/>
              </a:rPr>
              <a:t>E</a:t>
            </a:r>
            <a:r>
              <a:rPr lang="fr-CA" sz="2000" dirty="0" smtClean="0">
                <a:solidFill>
                  <a:srgbClr val="000000"/>
                </a:solidFill>
                <a:latin typeface="Arial"/>
                <a:cs typeface="Arial"/>
              </a:rPr>
              <a:t>x. le </a:t>
            </a:r>
            <a:r>
              <a:rPr lang="fr-CA" sz="2000" dirty="0">
                <a:solidFill>
                  <a:srgbClr val="000000"/>
                </a:solidFill>
                <a:latin typeface="Arial"/>
                <a:cs typeface="Arial"/>
              </a:rPr>
              <a:t>membre de la famille est le meilleur candidat pour le </a:t>
            </a:r>
            <a:r>
              <a:rPr lang="fr-CA" sz="2000" dirty="0" smtClean="0">
                <a:solidFill>
                  <a:srgbClr val="000000"/>
                </a:solidFill>
                <a:latin typeface="Arial"/>
                <a:cs typeface="Arial"/>
              </a:rPr>
              <a:t>poste et la décision est prise par un collègue.</a:t>
            </a:r>
            <a:endParaRPr lang="fr-CA" sz="2000" dirty="0">
              <a:solidFill>
                <a:srgbClr val="000000"/>
              </a:solidFill>
              <a:latin typeface="Arial"/>
              <a:cs typeface="Arial"/>
            </a:endParaRPr>
          </a:p>
        </p:txBody>
      </p:sp>
      <p:sp>
        <p:nvSpPr>
          <p:cNvPr id="13" name="Espace réservé du contenu 12"/>
          <p:cNvSpPr>
            <a:spLocks noGrp="1"/>
          </p:cNvSpPr>
          <p:nvPr>
            <p:ph idx="1"/>
            <p:custDataLst>
              <p:tags r:id="rId4"/>
            </p:custDataLst>
          </p:nvPr>
        </p:nvSpPr>
        <p:spPr>
          <a:xfrm>
            <a:off x="467544" y="1412776"/>
            <a:ext cx="8229600" cy="1036711"/>
          </a:xfrm>
        </p:spPr>
        <p:txBody>
          <a:bodyPr>
            <a:normAutofit/>
          </a:bodyPr>
          <a:lstStyle/>
          <a:p>
            <a:pPr marL="0" indent="0">
              <a:buNone/>
            </a:pPr>
            <a:r>
              <a:rPr lang="fr-CA" sz="2400" dirty="0" smtClean="0"/>
              <a:t>Le conflit n’est pas nécessairement </a:t>
            </a:r>
            <a:r>
              <a:rPr lang="fr-CA" sz="2400" dirty="0" smtClean="0">
                <a:solidFill>
                  <a:schemeClr val="bg1"/>
                </a:solidFill>
              </a:rPr>
              <a:t>réel</a:t>
            </a:r>
            <a:r>
              <a:rPr lang="fr-CA" sz="2400" dirty="0" smtClean="0"/>
              <a:t>; il peut aussi être </a:t>
            </a:r>
            <a:r>
              <a:rPr lang="fr-CA" sz="2400" dirty="0" smtClean="0">
                <a:solidFill>
                  <a:srgbClr val="000000"/>
                </a:solidFill>
              </a:rPr>
              <a:t>potentiel</a:t>
            </a:r>
            <a:r>
              <a:rPr lang="fr-CA" sz="2400" dirty="0" smtClean="0"/>
              <a:t> ou </a:t>
            </a:r>
            <a:r>
              <a:rPr lang="fr-CA" sz="2400" dirty="0" smtClean="0">
                <a:solidFill>
                  <a:srgbClr val="000000"/>
                </a:solidFill>
              </a:rPr>
              <a:t>apparent</a:t>
            </a:r>
            <a:r>
              <a:rPr lang="fr-CA" sz="2400" dirty="0" smtClean="0"/>
              <a:t>. </a:t>
            </a:r>
            <a:endParaRPr lang="fr-CA" sz="2400" dirty="0"/>
          </a:p>
        </p:txBody>
      </p:sp>
    </p:spTree>
    <p:extLst>
      <p:ext uri="{BB962C8B-B14F-4D97-AF65-F5344CB8AC3E}">
        <p14:creationId xmlns:p14="http://schemas.microsoft.com/office/powerpoint/2010/main" xmlns="" val="4171605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500"/>
                                        <p:tgtEl>
                                          <p:spTgt spid="12">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fade">
                                      <p:cBhvr>
                                        <p:cTn id="31"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allAtOnce"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smtClean="0"/>
              <a:t>Autres Exemples…</a:t>
            </a:r>
            <a:endParaRPr lang="fr-CA" dirty="0"/>
          </a:p>
        </p:txBody>
      </p:sp>
      <p:sp>
        <p:nvSpPr>
          <p:cNvPr id="3" name="Espace réservé du contenu 2"/>
          <p:cNvSpPr>
            <a:spLocks noGrp="1"/>
          </p:cNvSpPr>
          <p:nvPr>
            <p:ph sz="half" idx="1"/>
            <p:custDataLst>
              <p:tags r:id="rId2"/>
            </p:custDataLst>
          </p:nvPr>
        </p:nvSpPr>
        <p:spPr>
          <a:xfrm>
            <a:off x="755576" y="1412776"/>
            <a:ext cx="7857137" cy="4813995"/>
          </a:xfrm>
        </p:spPr>
        <p:txBody>
          <a:bodyPr>
            <a:normAutofit/>
          </a:bodyPr>
          <a:lstStyle/>
          <a:p>
            <a:pPr marL="514350" indent="-514350">
              <a:lnSpc>
                <a:spcPct val="110000"/>
              </a:lnSpc>
              <a:buFont typeface="+mj-lt"/>
              <a:buAutoNum type="arabicPeriod"/>
            </a:pPr>
            <a:r>
              <a:rPr lang="fr-CA" sz="2400" dirty="0" smtClean="0"/>
              <a:t>L’auxiliaire d’enseignement corrige </a:t>
            </a:r>
            <a:r>
              <a:rPr lang="fr-CA" sz="2400" dirty="0"/>
              <a:t>les travaux de ses </a:t>
            </a:r>
            <a:r>
              <a:rPr lang="fr-CA" sz="2400" dirty="0" smtClean="0"/>
              <a:t>amis.</a:t>
            </a:r>
          </a:p>
          <a:p>
            <a:pPr marL="514350" indent="-514350">
              <a:lnSpc>
                <a:spcPct val="110000"/>
              </a:lnSpc>
              <a:buFont typeface="+mj-lt"/>
              <a:buAutoNum type="arabicPeriod"/>
            </a:pPr>
            <a:r>
              <a:rPr lang="fr-CA" sz="2400" dirty="0" smtClean="0"/>
              <a:t>Un enseignant privilégie </a:t>
            </a:r>
            <a:r>
              <a:rPr lang="fr-CA" sz="2400" dirty="0"/>
              <a:t>ou désavantage un </a:t>
            </a:r>
            <a:r>
              <a:rPr lang="fr-CA" sz="2400" dirty="0" smtClean="0"/>
              <a:t>étudiant consciemment ou inconsciemment (ex. perspective idéologique, politique, etc.).</a:t>
            </a:r>
          </a:p>
          <a:p>
            <a:pPr marL="514350" indent="-514350">
              <a:lnSpc>
                <a:spcPct val="110000"/>
              </a:lnSpc>
              <a:buFont typeface="+mj-lt"/>
              <a:buAutoNum type="arabicPeriod"/>
            </a:pPr>
            <a:r>
              <a:rPr lang="fr-CA" sz="2400" dirty="0" smtClean="0"/>
              <a:t>Le </a:t>
            </a:r>
            <a:r>
              <a:rPr lang="fr-CA" sz="2400" dirty="0"/>
              <a:t>praticien </a:t>
            </a:r>
            <a:r>
              <a:rPr lang="fr-CA" sz="2400" dirty="0" smtClean="0"/>
              <a:t>convainc </a:t>
            </a:r>
            <a:r>
              <a:rPr lang="fr-CA" sz="2400" dirty="0"/>
              <a:t>un </a:t>
            </a:r>
            <a:r>
              <a:rPr lang="fr-CA" sz="2400" smtClean="0"/>
              <a:t>client </a:t>
            </a:r>
            <a:r>
              <a:rPr lang="fr-CA" sz="2400" smtClean="0"/>
              <a:t>de</a:t>
            </a:r>
            <a:r>
              <a:rPr lang="fr-CA" sz="2400" smtClean="0"/>
              <a:t> </a:t>
            </a:r>
            <a:r>
              <a:rPr lang="fr-CA" sz="2400" dirty="0"/>
              <a:t>subir une </a:t>
            </a:r>
            <a:r>
              <a:rPr lang="fr-CA" sz="2400" dirty="0" smtClean="0"/>
              <a:t>intervention sans considérer d’autres traitements qui seraient dans son meilleur intérêt.</a:t>
            </a:r>
            <a:endParaRPr lang="fr-CA" dirty="0" smtClean="0"/>
          </a:p>
          <a:p>
            <a:endParaRPr lang="fr-CA" dirty="0" smtClean="0">
              <a:solidFill>
                <a:schemeClr val="bg1"/>
              </a:solidFill>
            </a:endParaRPr>
          </a:p>
        </p:txBody>
      </p:sp>
      <p:sp>
        <p:nvSpPr>
          <p:cNvPr id="4" name="Espace réservé du contenu 2"/>
          <p:cNvSpPr txBox="1">
            <a:spLocks/>
          </p:cNvSpPr>
          <p:nvPr>
            <p:custDataLst>
              <p:tags r:id="rId3"/>
            </p:custDataLst>
          </p:nvPr>
        </p:nvSpPr>
        <p:spPr>
          <a:xfrm>
            <a:off x="4572000" y="5301208"/>
            <a:ext cx="4032448" cy="1296144"/>
          </a:xfrm>
          <a:prstGeom prst="rect">
            <a:avLst/>
          </a:prstGeom>
          <a:solidFill>
            <a:schemeClr val="tx2">
              <a:lumMod val="50000"/>
            </a:schemeClr>
          </a:solidFill>
          <a:effectLst>
            <a:outerShdw blurRad="50800" dist="38100" dir="2700000" algn="tl" rotWithShape="0">
              <a:srgbClr val="000000">
                <a:alpha val="43000"/>
              </a:srgbClr>
            </a:outerShdw>
          </a:effectLst>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3200" kern="1200">
                <a:solidFill>
                  <a:schemeClr val="tx2"/>
                </a:solidFill>
                <a:effectLst>
                  <a:outerShdw blurRad="50800" dist="38100" dir="2700000" algn="tl" rotWithShape="0">
                    <a:srgbClr val="000000">
                      <a:alpha val="43000"/>
                    </a:srgbClr>
                  </a:outerShdw>
                </a:effectLst>
                <a:latin typeface="Arial"/>
                <a:ea typeface="+mn-ea"/>
                <a:cs typeface="Arial"/>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800" kern="1200">
                <a:solidFill>
                  <a:schemeClr val="tx1"/>
                </a:solidFill>
                <a:effectLst>
                  <a:outerShdw blurRad="50800" dist="38100" dir="2700000" algn="tl" rotWithShape="0">
                    <a:srgbClr val="000000">
                      <a:alpha val="43000"/>
                    </a:srgbClr>
                  </a:outerShdw>
                </a:effectLst>
                <a:latin typeface="Arial"/>
                <a:ea typeface="+mn-ea"/>
                <a:cs typeface="Arial"/>
              </a:defRPr>
            </a:lvl2pPr>
            <a:lvl3pPr marL="914400" indent="-228600" algn="l" defTabSz="914400" rtl="0" eaLnBrk="1" latinLnBrk="0" hangingPunct="1">
              <a:spcBef>
                <a:spcPct val="20000"/>
              </a:spcBef>
              <a:buClr>
                <a:schemeClr val="accent2"/>
              </a:buClr>
              <a:buFont typeface="Arial" pitchFamily="34" charset="0"/>
              <a:buChar char="•"/>
              <a:defRPr sz="2400" kern="1200">
                <a:solidFill>
                  <a:schemeClr val="tx2"/>
                </a:solidFill>
                <a:effectLst>
                  <a:outerShdw blurRad="50800" dist="38100" dir="2700000" algn="tl" rotWithShape="0">
                    <a:srgbClr val="000000">
                      <a:alpha val="43000"/>
                    </a:srgbClr>
                  </a:outerShdw>
                </a:effectLst>
                <a:latin typeface="Arial"/>
                <a:ea typeface="+mn-ea"/>
                <a:cs typeface="Arial"/>
              </a:defRPr>
            </a:lvl3pPr>
            <a:lvl4pPr marL="1188720" indent="-228600" algn="l" defTabSz="914400" rtl="0" eaLnBrk="1" latinLnBrk="0" hangingPunct="1">
              <a:spcBef>
                <a:spcPct val="20000"/>
              </a:spcBef>
              <a:buClr>
                <a:schemeClr val="accent3"/>
              </a:buClr>
              <a:buFont typeface="Arial" pitchFamily="34" charset="0"/>
              <a:buChar char="•"/>
              <a:defRPr sz="2000" kern="1200">
                <a:solidFill>
                  <a:schemeClr val="tx1"/>
                </a:solidFill>
                <a:effectLst>
                  <a:outerShdw blurRad="50800" dist="38100" dir="2700000" algn="tl" rotWithShape="0">
                    <a:srgbClr val="000000">
                      <a:alpha val="43000"/>
                    </a:srgbClr>
                  </a:outerShdw>
                </a:effectLst>
                <a:latin typeface="Arial"/>
                <a:ea typeface="+mn-ea"/>
                <a:cs typeface="Arial"/>
              </a:defRPr>
            </a:lvl4pPr>
            <a:lvl5pPr marL="1463040" indent="-228600" algn="l" defTabSz="914400" rtl="0" eaLnBrk="1" latinLnBrk="0" hangingPunct="1">
              <a:spcBef>
                <a:spcPct val="20000"/>
              </a:spcBef>
              <a:buClr>
                <a:schemeClr val="accent4"/>
              </a:buClr>
              <a:buFont typeface="Arial" pitchFamily="34" charset="0"/>
              <a:buChar char="•"/>
              <a:defRPr sz="2000" kern="1200" baseline="0">
                <a:solidFill>
                  <a:schemeClr val="tx2"/>
                </a:solidFill>
                <a:effectLst>
                  <a:outerShdw blurRad="50800" dist="38100" dir="2700000" algn="tl" rotWithShape="0">
                    <a:srgbClr val="000000">
                      <a:alpha val="43000"/>
                    </a:srgbClr>
                  </a:outerShdw>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9pPr>
          </a:lstStyle>
          <a:p>
            <a:pPr marL="0" indent="0">
              <a:spcBef>
                <a:spcPts val="1200"/>
              </a:spcBef>
              <a:buClr>
                <a:srgbClr val="F7941E">
                  <a:lumMod val="60000"/>
                  <a:lumOff val="40000"/>
                </a:srgbClr>
              </a:buClr>
              <a:buFont typeface="Arial" pitchFamily="34" charset="0"/>
              <a:buNone/>
            </a:pPr>
            <a:r>
              <a:rPr lang="fr-CA" sz="3100" dirty="0">
                <a:solidFill>
                  <a:srgbClr val="CEE381"/>
                </a:solidFill>
                <a:effectLst/>
              </a:rPr>
              <a:t>Intérêts moraux</a:t>
            </a:r>
          </a:p>
          <a:p>
            <a:pPr lvl="1">
              <a:spcBef>
                <a:spcPts val="1200"/>
              </a:spcBef>
              <a:spcAft>
                <a:spcPts val="1200"/>
              </a:spcAft>
              <a:buClr>
                <a:srgbClr val="F7941E">
                  <a:lumMod val="60000"/>
                  <a:lumOff val="40000"/>
                </a:srgbClr>
              </a:buClr>
            </a:pPr>
            <a:r>
              <a:rPr lang="fr-CA" dirty="0" smtClean="0">
                <a:solidFill>
                  <a:prstClr val="white"/>
                </a:solidFill>
                <a:effectLst/>
              </a:rPr>
              <a:t>intellectuels, philosophiques, politiques, syndicaux, idéologiques ou religieux.</a:t>
            </a:r>
            <a:endParaRPr lang="fr-CA" dirty="0">
              <a:solidFill>
                <a:prstClr val="white"/>
              </a:solidFill>
              <a:effectLst/>
            </a:endParaRPr>
          </a:p>
        </p:txBody>
      </p:sp>
      <p:sp>
        <p:nvSpPr>
          <p:cNvPr id="5" name="Espace réservé du contenu 2"/>
          <p:cNvSpPr txBox="1">
            <a:spLocks/>
          </p:cNvSpPr>
          <p:nvPr>
            <p:custDataLst>
              <p:tags r:id="rId4"/>
            </p:custDataLst>
          </p:nvPr>
        </p:nvSpPr>
        <p:spPr>
          <a:xfrm>
            <a:off x="251520" y="5301208"/>
            <a:ext cx="3821945" cy="1296144"/>
          </a:xfrm>
          <a:prstGeom prst="rect">
            <a:avLst/>
          </a:prstGeom>
          <a:solidFill>
            <a:schemeClr val="tx2">
              <a:lumMod val="50000"/>
            </a:schemeClr>
          </a:solidFill>
          <a:effectLst>
            <a:outerShdw blurRad="50800" dist="38100" dir="2700000" algn="tl" rotWithShape="0">
              <a:srgbClr val="000000">
                <a:alpha val="43000"/>
              </a:srgbClr>
            </a:outerShdw>
          </a:effectLst>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3200" kern="1200">
                <a:solidFill>
                  <a:schemeClr val="tx2"/>
                </a:solidFill>
                <a:effectLst>
                  <a:outerShdw blurRad="50800" dist="38100" dir="2700000" algn="tl" rotWithShape="0">
                    <a:srgbClr val="000000">
                      <a:alpha val="43000"/>
                    </a:srgbClr>
                  </a:outerShdw>
                </a:effectLst>
                <a:latin typeface="Arial"/>
                <a:ea typeface="+mn-ea"/>
                <a:cs typeface="Arial"/>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800" kern="1200">
                <a:solidFill>
                  <a:schemeClr val="tx1"/>
                </a:solidFill>
                <a:effectLst>
                  <a:outerShdw blurRad="50800" dist="38100" dir="2700000" algn="tl" rotWithShape="0">
                    <a:srgbClr val="000000">
                      <a:alpha val="43000"/>
                    </a:srgbClr>
                  </a:outerShdw>
                </a:effectLst>
                <a:latin typeface="Arial"/>
                <a:ea typeface="+mn-ea"/>
                <a:cs typeface="Arial"/>
              </a:defRPr>
            </a:lvl2pPr>
            <a:lvl3pPr marL="914400" indent="-228600" algn="l" defTabSz="914400" rtl="0" eaLnBrk="1" latinLnBrk="0" hangingPunct="1">
              <a:spcBef>
                <a:spcPct val="20000"/>
              </a:spcBef>
              <a:buClr>
                <a:schemeClr val="accent2"/>
              </a:buClr>
              <a:buFont typeface="Arial" pitchFamily="34" charset="0"/>
              <a:buChar char="•"/>
              <a:defRPr sz="2400" kern="1200">
                <a:solidFill>
                  <a:schemeClr val="tx2"/>
                </a:solidFill>
                <a:effectLst>
                  <a:outerShdw blurRad="50800" dist="38100" dir="2700000" algn="tl" rotWithShape="0">
                    <a:srgbClr val="000000">
                      <a:alpha val="43000"/>
                    </a:srgbClr>
                  </a:outerShdw>
                </a:effectLst>
                <a:latin typeface="Arial"/>
                <a:ea typeface="+mn-ea"/>
                <a:cs typeface="Arial"/>
              </a:defRPr>
            </a:lvl3pPr>
            <a:lvl4pPr marL="1188720" indent="-228600" algn="l" defTabSz="914400" rtl="0" eaLnBrk="1" latinLnBrk="0" hangingPunct="1">
              <a:spcBef>
                <a:spcPct val="20000"/>
              </a:spcBef>
              <a:buClr>
                <a:schemeClr val="accent3"/>
              </a:buClr>
              <a:buFont typeface="Arial" pitchFamily="34" charset="0"/>
              <a:buChar char="•"/>
              <a:defRPr sz="2000" kern="1200">
                <a:solidFill>
                  <a:schemeClr val="tx1"/>
                </a:solidFill>
                <a:effectLst>
                  <a:outerShdw blurRad="50800" dist="38100" dir="2700000" algn="tl" rotWithShape="0">
                    <a:srgbClr val="000000">
                      <a:alpha val="43000"/>
                    </a:srgbClr>
                  </a:outerShdw>
                </a:effectLst>
                <a:latin typeface="Arial"/>
                <a:ea typeface="+mn-ea"/>
                <a:cs typeface="Arial"/>
              </a:defRPr>
            </a:lvl4pPr>
            <a:lvl5pPr marL="1463040" indent="-228600" algn="l" defTabSz="914400" rtl="0" eaLnBrk="1" latinLnBrk="0" hangingPunct="1">
              <a:spcBef>
                <a:spcPct val="20000"/>
              </a:spcBef>
              <a:buClr>
                <a:schemeClr val="accent4"/>
              </a:buClr>
              <a:buFont typeface="Arial" pitchFamily="34" charset="0"/>
              <a:buChar char="•"/>
              <a:defRPr sz="2000" kern="1200" baseline="0">
                <a:solidFill>
                  <a:schemeClr val="tx2"/>
                </a:solidFill>
                <a:effectLst>
                  <a:outerShdw blurRad="50800" dist="38100" dir="2700000" algn="tl" rotWithShape="0">
                    <a:srgbClr val="000000">
                      <a:alpha val="43000"/>
                    </a:srgbClr>
                  </a:outerShdw>
                </a:effectLst>
                <a:latin typeface="Arial"/>
                <a:ea typeface="+mn-ea"/>
                <a:cs typeface="Arial"/>
              </a:defRPr>
            </a:lvl5pPr>
            <a:lvl6pPr marL="1691640" indent="-18288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9pPr>
          </a:lstStyle>
          <a:p>
            <a:pPr marL="0" indent="0">
              <a:spcBef>
                <a:spcPts val="1200"/>
              </a:spcBef>
              <a:buClr>
                <a:srgbClr val="F7941E">
                  <a:lumMod val="60000"/>
                  <a:lumOff val="40000"/>
                </a:srgbClr>
              </a:buClr>
              <a:buFont typeface="Arial" pitchFamily="34" charset="0"/>
              <a:buNone/>
            </a:pPr>
            <a:r>
              <a:rPr lang="fr-CA" dirty="0" smtClean="0">
                <a:solidFill>
                  <a:srgbClr val="CEE381"/>
                </a:solidFill>
                <a:effectLst/>
              </a:rPr>
              <a:t>Intérêts matériels</a:t>
            </a:r>
          </a:p>
          <a:p>
            <a:pPr lvl="1">
              <a:spcBef>
                <a:spcPts val="1200"/>
              </a:spcBef>
              <a:spcAft>
                <a:spcPts val="1200"/>
              </a:spcAft>
              <a:buClr>
                <a:srgbClr val="F7941E">
                  <a:lumMod val="60000"/>
                  <a:lumOff val="40000"/>
                </a:srgbClr>
              </a:buClr>
            </a:pPr>
            <a:r>
              <a:rPr lang="fr-CA" dirty="0" smtClean="0">
                <a:solidFill>
                  <a:prstClr val="white"/>
                </a:solidFill>
                <a:effectLst/>
              </a:rPr>
              <a:t>Patrimoniaux, financiers, professionnels, commerciaux ou civils.</a:t>
            </a:r>
            <a:endParaRPr lang="fr-CA" dirty="0">
              <a:solidFill>
                <a:prstClr val="white"/>
              </a:solidFill>
              <a:effectLst/>
            </a:endParaRPr>
          </a:p>
        </p:txBody>
      </p:sp>
    </p:spTree>
    <p:extLst>
      <p:ext uri="{BB962C8B-B14F-4D97-AF65-F5344CB8AC3E}">
        <p14:creationId xmlns:p14="http://schemas.microsoft.com/office/powerpoint/2010/main" xmlns="" val="1329878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eclarationInterets-RougeOrange">
  <a:themeElements>
    <a:clrScheme name="DeclararationInteret-Module4">
      <a:dk1>
        <a:sysClr val="windowText" lastClr="000000"/>
      </a:dk1>
      <a:lt1>
        <a:sysClr val="window" lastClr="FFFFFF"/>
      </a:lt1>
      <a:dk2>
        <a:srgbClr val="ED1C24"/>
      </a:dk2>
      <a:lt2>
        <a:srgbClr val="F26736"/>
      </a:lt2>
      <a:accent1>
        <a:srgbClr val="FBB040"/>
      </a:accent1>
      <a:accent2>
        <a:srgbClr val="B2D235"/>
      </a:accent2>
      <a:accent3>
        <a:srgbClr val="00AEEF"/>
      </a:accent3>
      <a:accent4>
        <a:srgbClr val="F7941E"/>
      </a:accent4>
      <a:accent5>
        <a:srgbClr val="662D91"/>
      </a:accent5>
      <a:accent6>
        <a:srgbClr val="EC008C"/>
      </a:accent6>
      <a:hlink>
        <a:srgbClr val="410082"/>
      </a:hlink>
      <a:folHlink>
        <a:srgbClr val="932968"/>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DeclarationInterets-Vert">
  <a:themeElements>
    <a:clrScheme name="DeclarationInterets-Module2">
      <a:dk1>
        <a:sysClr val="windowText" lastClr="000000"/>
      </a:dk1>
      <a:lt1>
        <a:sysClr val="window" lastClr="FFFFFF"/>
      </a:lt1>
      <a:dk2>
        <a:srgbClr val="B2D235"/>
      </a:dk2>
      <a:lt2>
        <a:srgbClr val="CEE381"/>
      </a:lt2>
      <a:accent1>
        <a:srgbClr val="F7941E"/>
      </a:accent1>
      <a:accent2>
        <a:srgbClr val="00AEEF"/>
      </a:accent2>
      <a:accent3>
        <a:srgbClr val="ED1C24"/>
      </a:accent3>
      <a:accent4>
        <a:srgbClr val="39B54A"/>
      </a:accent4>
      <a:accent5>
        <a:srgbClr val="662D91"/>
      </a:accent5>
      <a:accent6>
        <a:srgbClr val="EE2A7B"/>
      </a:accent6>
      <a:hlink>
        <a:srgbClr val="410082"/>
      </a:hlink>
      <a:folHlink>
        <a:srgbClr val="932968"/>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DeclarationInteret_Bleu">
  <a:themeElements>
    <a:clrScheme name="Conflit Interet-Module1">
      <a:dk1>
        <a:sysClr val="windowText" lastClr="000000"/>
      </a:dk1>
      <a:lt1>
        <a:sysClr val="window" lastClr="FFFFFF"/>
      </a:lt1>
      <a:dk2>
        <a:srgbClr val="00AEEF"/>
      </a:dk2>
      <a:lt2>
        <a:srgbClr val="B9EEFF"/>
      </a:lt2>
      <a:accent1>
        <a:srgbClr val="B2D235"/>
      </a:accent1>
      <a:accent2>
        <a:srgbClr val="F7941E"/>
      </a:accent2>
      <a:accent3>
        <a:srgbClr val="ED1C24"/>
      </a:accent3>
      <a:accent4>
        <a:srgbClr val="EE2A7B"/>
      </a:accent4>
      <a:accent5>
        <a:srgbClr val="662D91"/>
      </a:accent5>
      <a:accent6>
        <a:srgbClr val="0072BC"/>
      </a:accent6>
      <a:hlink>
        <a:srgbClr val="410082"/>
      </a:hlink>
      <a:folHlink>
        <a:srgbClr val="932968"/>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_DeclarationInterets-RougeOrange">
  <a:themeElements>
    <a:clrScheme name="DeclararationInteret-Module4">
      <a:dk1>
        <a:sysClr val="windowText" lastClr="000000"/>
      </a:dk1>
      <a:lt1>
        <a:sysClr val="window" lastClr="FFFFFF"/>
      </a:lt1>
      <a:dk2>
        <a:srgbClr val="ED1C24"/>
      </a:dk2>
      <a:lt2>
        <a:srgbClr val="F26736"/>
      </a:lt2>
      <a:accent1>
        <a:srgbClr val="FBB040"/>
      </a:accent1>
      <a:accent2>
        <a:srgbClr val="B2D235"/>
      </a:accent2>
      <a:accent3>
        <a:srgbClr val="00AEEF"/>
      </a:accent3>
      <a:accent4>
        <a:srgbClr val="F7941E"/>
      </a:accent4>
      <a:accent5>
        <a:srgbClr val="662D91"/>
      </a:accent5>
      <a:accent6>
        <a:srgbClr val="EC008C"/>
      </a:accent6>
      <a:hlink>
        <a:srgbClr val="410082"/>
      </a:hlink>
      <a:folHlink>
        <a:srgbClr val="932968"/>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DeclarationInterets-Orange">
  <a:themeElements>
    <a:clrScheme name="DeclararationInteret-Module3">
      <a:dk1>
        <a:sysClr val="windowText" lastClr="000000"/>
      </a:dk1>
      <a:lt1>
        <a:sysClr val="window" lastClr="FFFFFF"/>
      </a:lt1>
      <a:dk2>
        <a:srgbClr val="F7941E"/>
      </a:dk2>
      <a:lt2>
        <a:srgbClr val="FABB6E"/>
      </a:lt2>
      <a:accent1>
        <a:srgbClr val="ED1C24"/>
      </a:accent1>
      <a:accent2>
        <a:srgbClr val="00AEEF"/>
      </a:accent2>
      <a:accent3>
        <a:srgbClr val="B2D235"/>
      </a:accent3>
      <a:accent4>
        <a:srgbClr val="662D91"/>
      </a:accent4>
      <a:accent5>
        <a:srgbClr val="EE2A7B"/>
      </a:accent5>
      <a:accent6>
        <a:srgbClr val="ED1C24"/>
      </a:accent6>
      <a:hlink>
        <a:srgbClr val="410082"/>
      </a:hlink>
      <a:folHlink>
        <a:srgbClr val="932968"/>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Gabarit-Presentation-RougeOrange.potx</Template>
  <TotalTime>477</TotalTime>
  <Words>3454</Words>
  <Application>Microsoft Office PowerPoint</Application>
  <PresentationFormat>Affichage à l'écran (4:3)</PresentationFormat>
  <Paragraphs>482</Paragraphs>
  <Slides>40</Slides>
  <Notes>21</Notes>
  <HiddenSlides>0</HiddenSlides>
  <MMClips>0</MMClips>
  <ScaleCrop>false</ScaleCrop>
  <HeadingPairs>
    <vt:vector size="4" baseType="variant">
      <vt:variant>
        <vt:lpstr>Thème</vt:lpstr>
      </vt:variant>
      <vt:variant>
        <vt:i4>5</vt:i4>
      </vt:variant>
      <vt:variant>
        <vt:lpstr>Titres des diapositives</vt:lpstr>
      </vt:variant>
      <vt:variant>
        <vt:i4>40</vt:i4>
      </vt:variant>
    </vt:vector>
  </HeadingPairs>
  <TitlesOfParts>
    <vt:vector size="45" baseType="lpstr">
      <vt:lpstr>DeclarationInterets-RougeOrange</vt:lpstr>
      <vt:lpstr>DeclarationInterets-Vert</vt:lpstr>
      <vt:lpstr>DeclarationInteret_Bleu</vt:lpstr>
      <vt:lpstr>1_DeclarationInterets-RougeOrange</vt:lpstr>
      <vt:lpstr>DeclarationInterets-Orange</vt:lpstr>
      <vt:lpstr>Diapositive 1</vt:lpstr>
      <vt:lpstr>Les conflits d’intérêts, bien plus qu’une affaire de politique</vt:lpstr>
      <vt:lpstr>Les conflits d’intérêts</vt:lpstr>
      <vt:lpstr>Pourquoi faut-il s’intéresser aux CI?</vt:lpstr>
      <vt:lpstr>Règlement sur les conflits d’intérêts de l’Université de Montréal</vt:lpstr>
      <vt:lpstr>Préambule</vt:lpstr>
      <vt:lpstr>Les différents types de conflits</vt:lpstr>
      <vt:lpstr>Exemple de conflit d’intérêts</vt:lpstr>
      <vt:lpstr>Autres Exemples…</vt:lpstr>
      <vt:lpstr>Les différents types de conflits</vt:lpstr>
      <vt:lpstr>Les différents types de conflits</vt:lpstr>
      <vt:lpstr>Les différents types de conflits</vt:lpstr>
      <vt:lpstr>Peut-on être coupable d’un CI?</vt:lpstr>
      <vt:lpstr>Diapositive 14</vt:lpstr>
      <vt:lpstr>Les conflits d’intérêts</vt:lpstr>
      <vt:lpstr>Les CI dans les médias</vt:lpstr>
      <vt:lpstr>Conséquences</vt:lpstr>
      <vt:lpstr>Sommes-nous des êtres éthiques? </vt:lpstr>
      <vt:lpstr>Sommes-nous des êtres éthiques? </vt:lpstr>
      <vt:lpstr>Constatation</vt:lpstr>
      <vt:lpstr>Dédramatisation</vt:lpstr>
      <vt:lpstr>Responsabilisation</vt:lpstr>
      <vt:lpstr>Transparence</vt:lpstr>
      <vt:lpstr>Synergie: La création d’un Mouvement collectif</vt:lpstr>
      <vt:lpstr>Changer de comportement</vt:lpstr>
      <vt:lpstr>Les conflits d’intérêts</vt:lpstr>
      <vt:lpstr>Expérience de réflexivité</vt:lpstr>
      <vt:lpstr>Prise de conscience de la diversité</vt:lpstr>
      <vt:lpstr>Un modèle, un tronc commun</vt:lpstr>
      <vt:lpstr>Identification</vt:lpstr>
      <vt:lpstr>déclarations d’intérêts</vt:lpstr>
      <vt:lpstr>Exemple d’identification </vt:lpstr>
      <vt:lpstr>Évaluation</vt:lpstr>
      <vt:lpstr>Gestion</vt:lpstr>
      <vt:lpstr>Exemple d’analyse et de Gestion</vt:lpstr>
      <vt:lpstr>Révision, Conseils, suivi…</vt:lpstr>
      <vt:lpstr>Un processus de gestion</vt:lpstr>
      <vt:lpstr>Conclusion</vt:lpstr>
      <vt:lpstr>Remerciements</vt:lpstr>
      <vt:lpstr>Diapositive 40</vt:lpstr>
    </vt:vector>
  </TitlesOfParts>
  <Company>Dept de medecine sociale et preventive, Universite de Montreal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Bryn Williams-Jones</dc:creator>
  <cp:lastModifiedBy>aress</cp:lastModifiedBy>
  <cp:revision>67</cp:revision>
  <dcterms:created xsi:type="dcterms:W3CDTF">2013-03-27T17:38:58Z</dcterms:created>
  <dcterms:modified xsi:type="dcterms:W3CDTF">2013-04-16T19:51:45Z</dcterms:modified>
</cp:coreProperties>
</file>